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345" r:id="rId2"/>
    <p:sldId id="438" r:id="rId3"/>
    <p:sldId id="437" r:id="rId4"/>
    <p:sldId id="365" r:id="rId5"/>
    <p:sldId id="456" r:id="rId6"/>
    <p:sldId id="445" r:id="rId7"/>
    <p:sldId id="455" r:id="rId8"/>
    <p:sldId id="448" r:id="rId9"/>
    <p:sldId id="435" r:id="rId10"/>
    <p:sldId id="295" r:id="rId11"/>
    <p:sldId id="326" r:id="rId12"/>
    <p:sldId id="441" r:id="rId13"/>
    <p:sldId id="442" r:id="rId14"/>
    <p:sldId id="443" r:id="rId15"/>
    <p:sldId id="327" r:id="rId16"/>
    <p:sldId id="462" r:id="rId17"/>
    <p:sldId id="461" r:id="rId18"/>
    <p:sldId id="452" r:id="rId19"/>
    <p:sldId id="459" r:id="rId20"/>
    <p:sldId id="463" r:id="rId21"/>
    <p:sldId id="465" r:id="rId22"/>
    <p:sldId id="464" r:id="rId23"/>
    <p:sldId id="447" r:id="rId24"/>
    <p:sldId id="319" r:id="rId25"/>
    <p:sldId id="322" r:id="rId26"/>
    <p:sldId id="382" r:id="rId27"/>
    <p:sldId id="324" r:id="rId28"/>
    <p:sldId id="415" r:id="rId29"/>
    <p:sldId id="357" r:id="rId30"/>
    <p:sldId id="359" r:id="rId31"/>
    <p:sldId id="360" r:id="rId32"/>
    <p:sldId id="406" r:id="rId33"/>
    <p:sldId id="439" r:id="rId34"/>
    <p:sldId id="361" r:id="rId35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A15D"/>
    <a:srgbClr val="56AE67"/>
    <a:srgbClr val="0062AC"/>
    <a:srgbClr val="0033CC"/>
    <a:srgbClr val="005392"/>
    <a:srgbClr val="007AD6"/>
    <a:srgbClr val="DEEBD1"/>
    <a:srgbClr val="D5E5C5"/>
    <a:srgbClr val="D4E9C1"/>
    <a:srgbClr val="BFE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67" autoAdjust="0"/>
    <p:restoredTop sz="93963" autoAdjust="0"/>
  </p:normalViewPr>
  <p:slideViewPr>
    <p:cSldViewPr>
      <p:cViewPr varScale="1">
        <p:scale>
          <a:sx n="64" d="100"/>
          <a:sy n="64" d="100"/>
        </p:scale>
        <p:origin x="-111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72BC-5B3A-43AB-A78A-7222CE9E276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B2000D4-707E-40B3-9A98-7B0F06E9EC06}">
      <dgm:prSet custT="1"/>
      <dgm:spPr/>
      <dgm:t>
        <a:bodyPr/>
        <a:lstStyle/>
        <a:p>
          <a:pPr algn="ctr"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WMP </a:t>
          </a:r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spotkań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gm:t>
    </dgm:pt>
    <dgm:pt modelId="{6D10CDF6-49DC-4C07-8925-6DC08FAC3050}" type="parTrans" cxnId="{3B6DF10C-E6CE-4C6F-A1E4-6E2DD74A4CF8}">
      <dgm:prSet/>
      <dgm:spPr/>
      <dgm:t>
        <a:bodyPr/>
        <a:lstStyle/>
        <a:p>
          <a:endParaRPr lang="pl-PL"/>
        </a:p>
      </dgm:t>
    </dgm:pt>
    <dgm:pt modelId="{4750E855-4F47-49D4-A9E6-356D654B7C1E}" type="sibTrans" cxnId="{3B6DF10C-E6CE-4C6F-A1E4-6E2DD74A4CF8}">
      <dgm:prSet/>
      <dgm:spPr/>
      <dgm:t>
        <a:bodyPr/>
        <a:lstStyle/>
        <a:p>
          <a:endParaRPr lang="pl-PL"/>
        </a:p>
      </dgm:t>
    </dgm:pt>
    <dgm:pt modelId="{5DA9F869-E326-4C4A-8E44-787C7DFCE58E}">
      <dgm:prSet custT="1"/>
      <dgm:spPr/>
      <dgm:t>
        <a:bodyPr/>
        <a:lstStyle/>
        <a:p>
          <a:pPr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WFH-Filia                            </a:t>
          </a:r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spotkań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gm:t>
    </dgm:pt>
    <dgm:pt modelId="{F5C64FF3-99EA-4C57-AC4D-2CEA0BBBF7C4}" type="parTrans" cxnId="{A92F25CF-0AA6-419F-A652-C5544DE87CC8}">
      <dgm:prSet/>
      <dgm:spPr/>
      <dgm:t>
        <a:bodyPr/>
        <a:lstStyle/>
        <a:p>
          <a:endParaRPr lang="pl-PL"/>
        </a:p>
      </dgm:t>
    </dgm:pt>
    <dgm:pt modelId="{EFE75022-D002-4C55-9637-C0D3296F1E20}" type="sibTrans" cxnId="{A92F25CF-0AA6-419F-A652-C5544DE87CC8}">
      <dgm:prSet/>
      <dgm:spPr/>
      <dgm:t>
        <a:bodyPr/>
        <a:lstStyle/>
        <a:p>
          <a:endParaRPr lang="pl-PL"/>
        </a:p>
      </dgm:t>
    </dgm:pt>
    <dgm:pt modelId="{2F211BFF-B307-45C1-A2D3-467CF0F503A3}">
      <dgm:prSet custT="1"/>
      <dgm:spPr/>
      <dgm:t>
        <a:bodyPr/>
        <a:lstStyle/>
        <a:p>
          <a:pPr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WPAiZ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</a:t>
          </a:r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spotkań WKJK</a:t>
          </a:r>
          <a:endParaRPr lang="pl-PL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94BBA-0D97-4E85-8636-DCAE25075AAD}" type="parTrans" cxnId="{7CA727AA-EE2E-4316-AD2B-330D20A833AC}">
      <dgm:prSet/>
      <dgm:spPr/>
      <dgm:t>
        <a:bodyPr/>
        <a:lstStyle/>
        <a:p>
          <a:endParaRPr lang="pl-PL"/>
        </a:p>
      </dgm:t>
    </dgm:pt>
    <dgm:pt modelId="{BE5A8093-B4C8-46D4-91E5-DC3C45A4DA18}" type="sibTrans" cxnId="{7CA727AA-EE2E-4316-AD2B-330D20A833AC}">
      <dgm:prSet/>
      <dgm:spPr/>
      <dgm:t>
        <a:bodyPr/>
        <a:lstStyle/>
        <a:p>
          <a:endParaRPr lang="pl-PL"/>
        </a:p>
      </dgm:t>
    </dgm:pt>
    <dgm:pt modelId="{AF9E0748-E460-4AC8-B654-7D67F6FC666F}">
      <dgm:prSet custT="1"/>
      <dgm:spPr/>
      <dgm:t>
        <a:bodyPr/>
        <a:lstStyle/>
        <a:p>
          <a:pPr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WNS-Filia                        12</a:t>
          </a:r>
          <a:r>
            <a:rPr lang="pl-PL" sz="18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spotkań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gm:t>
    </dgm:pt>
    <dgm:pt modelId="{AC51CA6B-22C5-4128-900B-5E7869E0E890}" type="parTrans" cxnId="{EB2F401F-1CBD-4544-BC19-7F28F8D522D0}">
      <dgm:prSet/>
      <dgm:spPr/>
      <dgm:t>
        <a:bodyPr/>
        <a:lstStyle/>
        <a:p>
          <a:endParaRPr lang="pl-PL"/>
        </a:p>
      </dgm:t>
    </dgm:pt>
    <dgm:pt modelId="{4A495460-D2A6-4517-AC61-A4F818F4C4A5}" type="sibTrans" cxnId="{EB2F401F-1CBD-4544-BC19-7F28F8D522D0}">
      <dgm:prSet/>
      <dgm:spPr/>
      <dgm:t>
        <a:bodyPr/>
        <a:lstStyle/>
        <a:p>
          <a:endParaRPr lang="pl-PL"/>
        </a:p>
      </dgm:t>
    </dgm:pt>
    <dgm:pt modelId="{A2EB2DB1-FB56-4301-B56E-D19411D05F06}">
      <dgm:prSet custT="1"/>
      <dgm:spPr/>
      <dgm:t>
        <a:bodyPr/>
        <a:lstStyle/>
        <a:p>
          <a:pPr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WO                          </a:t>
          </a:r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spotkań WKJK</a:t>
          </a:r>
        </a:p>
      </dgm:t>
    </dgm:pt>
    <dgm:pt modelId="{BDFF51E8-9077-4B61-AF30-1DDA41F5FDEA}" type="parTrans" cxnId="{0A806FE7-F4AD-493B-81D6-A647DCE945ED}">
      <dgm:prSet/>
      <dgm:spPr/>
      <dgm:t>
        <a:bodyPr/>
        <a:lstStyle/>
        <a:p>
          <a:endParaRPr lang="pl-PL"/>
        </a:p>
      </dgm:t>
    </dgm:pt>
    <dgm:pt modelId="{E0B1A0D1-8AB3-4F99-AF50-90170A97ABD8}" type="sibTrans" cxnId="{0A806FE7-F4AD-493B-81D6-A647DCE945ED}">
      <dgm:prSet/>
      <dgm:spPr/>
      <dgm:t>
        <a:bodyPr/>
        <a:lstStyle/>
        <a:p>
          <a:endParaRPr lang="pl-PL"/>
        </a:p>
      </dgm:t>
    </dgm:pt>
    <dgm:pt modelId="{93EB7725-3B5F-4EE7-9E9A-8F4E2D36990B}">
      <dgm:prSet custT="1"/>
      <dgm:spPr/>
      <dgm:t>
        <a:bodyPr/>
        <a:lstStyle/>
        <a:p>
          <a:pPr rtl="0"/>
          <a:r>
            <a:rPr lang="pl-PL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WPiA</a:t>
          </a:r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10 spotkań WKJK</a:t>
          </a:r>
          <a:endParaRPr lang="pl-PL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74BA1-60D0-4FC9-AAE3-A1BBF904540E}" type="parTrans" cxnId="{D2260090-D2FB-4DBE-8DA9-64A613FC87F0}">
      <dgm:prSet/>
      <dgm:spPr/>
      <dgm:t>
        <a:bodyPr/>
        <a:lstStyle/>
        <a:p>
          <a:endParaRPr lang="pl-PL"/>
        </a:p>
      </dgm:t>
    </dgm:pt>
    <dgm:pt modelId="{10A58659-AF42-4D2D-8C1F-E13636A06D4C}" type="sibTrans" cxnId="{D2260090-D2FB-4DBE-8DA9-64A613FC87F0}">
      <dgm:prSet/>
      <dgm:spPr/>
      <dgm:t>
        <a:bodyPr/>
        <a:lstStyle/>
        <a:p>
          <a:endParaRPr lang="pl-PL"/>
        </a:p>
      </dgm:t>
    </dgm:pt>
    <dgm:pt modelId="{9E9CF38E-ABB5-45D8-883D-AC4CC0DE4547}">
      <dgm:prSet custT="1"/>
      <dgm:spPr/>
      <dgm:t>
        <a:bodyPr/>
        <a:lstStyle/>
        <a:p>
          <a:pPr rtl="0"/>
          <a:r>
            <a: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WH                                     6 spotkań WKJK</a:t>
          </a:r>
          <a:endParaRPr lang="pl-PL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28E65-2669-4842-BD7F-3145C29D3025}" type="parTrans" cxnId="{3A08BC12-BF7A-4BFD-835B-F13D6DB5932E}">
      <dgm:prSet/>
      <dgm:spPr/>
      <dgm:t>
        <a:bodyPr/>
        <a:lstStyle/>
        <a:p>
          <a:endParaRPr lang="pl-PL"/>
        </a:p>
      </dgm:t>
    </dgm:pt>
    <dgm:pt modelId="{8B22AAD7-27F4-4DE4-B14D-5E6147071854}" type="sibTrans" cxnId="{3A08BC12-BF7A-4BFD-835B-F13D6DB5932E}">
      <dgm:prSet/>
      <dgm:spPr/>
      <dgm:t>
        <a:bodyPr/>
        <a:lstStyle/>
        <a:p>
          <a:endParaRPr lang="pl-PL"/>
        </a:p>
      </dgm:t>
    </dgm:pt>
    <dgm:pt modelId="{EC16853A-FEBF-4573-8EBE-BD78CF797366}">
      <dgm:prSet/>
      <dgm:spPr/>
      <dgm:t>
        <a:bodyPr/>
        <a:lstStyle/>
        <a:p>
          <a:endParaRPr lang="pl-PL" dirty="0"/>
        </a:p>
      </dgm:t>
    </dgm:pt>
    <dgm:pt modelId="{4F220091-C898-4A55-B691-CE166D3885FF}" type="parTrans" cxnId="{DA416EC1-9DA7-4013-80DD-8C59BA3B3174}">
      <dgm:prSet/>
      <dgm:spPr/>
      <dgm:t>
        <a:bodyPr/>
        <a:lstStyle/>
        <a:p>
          <a:endParaRPr lang="pl-PL"/>
        </a:p>
      </dgm:t>
    </dgm:pt>
    <dgm:pt modelId="{9AFBB5FE-E110-4DBA-9B0D-1FDA1D5D0E04}" type="sibTrans" cxnId="{DA416EC1-9DA7-4013-80DD-8C59BA3B3174}">
      <dgm:prSet/>
      <dgm:spPr/>
      <dgm:t>
        <a:bodyPr/>
        <a:lstStyle/>
        <a:p>
          <a:endParaRPr lang="pl-PL"/>
        </a:p>
      </dgm:t>
    </dgm:pt>
    <dgm:pt modelId="{818A99AA-3EE6-45E7-ACB5-97E9D12A41EA}">
      <dgm:prSet/>
      <dgm:spPr/>
      <dgm:t>
        <a:bodyPr/>
        <a:lstStyle/>
        <a:p>
          <a:pPr rtl="0"/>
          <a:endParaRPr lang="pl-PL" dirty="0"/>
        </a:p>
      </dgm:t>
    </dgm:pt>
    <dgm:pt modelId="{89635F5E-A58B-49F3-9B09-DE9A7957F811}" type="parTrans" cxnId="{F41B43FB-118A-4EF5-AF15-D5D848525713}">
      <dgm:prSet/>
      <dgm:spPr/>
      <dgm:t>
        <a:bodyPr/>
        <a:lstStyle/>
        <a:p>
          <a:endParaRPr lang="pl-PL"/>
        </a:p>
      </dgm:t>
    </dgm:pt>
    <dgm:pt modelId="{0FCCD93D-8FCC-453E-99F5-71BA2DCF5697}" type="sibTrans" cxnId="{F41B43FB-118A-4EF5-AF15-D5D848525713}">
      <dgm:prSet/>
      <dgm:spPr/>
      <dgm:t>
        <a:bodyPr/>
        <a:lstStyle/>
        <a:p>
          <a:endParaRPr lang="pl-PL"/>
        </a:p>
      </dgm:t>
    </dgm:pt>
    <dgm:pt modelId="{B96AF027-E618-46D8-A96F-6204F2DF63AE}">
      <dgm:prSet/>
      <dgm:spPr/>
      <dgm:t>
        <a:bodyPr/>
        <a:lstStyle/>
        <a:p>
          <a:pPr rtl="0"/>
          <a:endParaRPr lang="pl-PL" dirty="0"/>
        </a:p>
      </dgm:t>
    </dgm:pt>
    <dgm:pt modelId="{2C1A5D1C-2851-4D21-8CA0-C96464E7C900}" type="parTrans" cxnId="{C755B2A9-6018-4CDA-AE7E-893ED0DD541C}">
      <dgm:prSet/>
      <dgm:spPr/>
      <dgm:t>
        <a:bodyPr/>
        <a:lstStyle/>
        <a:p>
          <a:endParaRPr lang="pl-PL"/>
        </a:p>
      </dgm:t>
    </dgm:pt>
    <dgm:pt modelId="{3C1C36AF-17A0-4664-B434-5AC0C1F4053C}" type="sibTrans" cxnId="{C755B2A9-6018-4CDA-AE7E-893ED0DD541C}">
      <dgm:prSet/>
      <dgm:spPr/>
      <dgm:t>
        <a:bodyPr/>
        <a:lstStyle/>
        <a:p>
          <a:endParaRPr lang="pl-PL"/>
        </a:p>
      </dgm:t>
    </dgm:pt>
    <dgm:pt modelId="{0B121619-E769-40A7-A0EB-5583A295133F}">
      <dgm:prSet/>
      <dgm:spPr/>
      <dgm:t>
        <a:bodyPr/>
        <a:lstStyle/>
        <a:p>
          <a:pPr rtl="0"/>
          <a:endParaRPr lang="pl-PL" dirty="0"/>
        </a:p>
      </dgm:t>
    </dgm:pt>
    <dgm:pt modelId="{57F69FD8-070E-4752-9B30-E38EC667BBD8}" type="parTrans" cxnId="{C1BAC612-4380-48F1-B2A3-AA81CF7FC12A}">
      <dgm:prSet/>
      <dgm:spPr/>
      <dgm:t>
        <a:bodyPr/>
        <a:lstStyle/>
        <a:p>
          <a:endParaRPr lang="pl-PL"/>
        </a:p>
      </dgm:t>
    </dgm:pt>
    <dgm:pt modelId="{D2B19E3A-F6E5-40C7-BE36-0BEF10504AD6}" type="sibTrans" cxnId="{C1BAC612-4380-48F1-B2A3-AA81CF7FC12A}">
      <dgm:prSet/>
      <dgm:spPr/>
      <dgm:t>
        <a:bodyPr/>
        <a:lstStyle/>
        <a:p>
          <a:endParaRPr lang="pl-PL"/>
        </a:p>
      </dgm:t>
    </dgm:pt>
    <dgm:pt modelId="{4FFE0C47-7FC2-41AA-9653-B5C3B7FBA4A4}">
      <dgm:prSet/>
      <dgm:spPr/>
      <dgm:t>
        <a:bodyPr/>
        <a:lstStyle/>
        <a:p>
          <a:pPr rtl="0"/>
          <a:endParaRPr lang="pl-PL" dirty="0"/>
        </a:p>
      </dgm:t>
    </dgm:pt>
    <dgm:pt modelId="{49031F9E-4CEE-42FE-950B-94D967A2A8EC}" type="parTrans" cxnId="{BE2BDDD0-7B10-440E-AB59-D10F9221E17C}">
      <dgm:prSet/>
      <dgm:spPr/>
      <dgm:t>
        <a:bodyPr/>
        <a:lstStyle/>
        <a:p>
          <a:endParaRPr lang="pl-PL"/>
        </a:p>
      </dgm:t>
    </dgm:pt>
    <dgm:pt modelId="{0EED8A9D-6FAF-44E7-8680-59A7D95E210A}" type="sibTrans" cxnId="{BE2BDDD0-7B10-440E-AB59-D10F9221E17C}">
      <dgm:prSet/>
      <dgm:spPr/>
      <dgm:t>
        <a:bodyPr/>
        <a:lstStyle/>
        <a:p>
          <a:endParaRPr lang="pl-PL"/>
        </a:p>
      </dgm:t>
    </dgm:pt>
    <dgm:pt modelId="{139F6920-14E6-4B27-A558-9D382CFF650F}">
      <dgm:prSet/>
      <dgm:spPr/>
      <dgm:t>
        <a:bodyPr/>
        <a:lstStyle/>
        <a:p>
          <a:pPr rtl="0"/>
          <a:endParaRPr lang="pl-PL" dirty="0"/>
        </a:p>
      </dgm:t>
    </dgm:pt>
    <dgm:pt modelId="{C8A41CF6-1273-4B81-A5FB-37A396D1E9FB}" type="parTrans" cxnId="{AD6BCF6A-443E-43AB-A9FB-44FAF26FFA72}">
      <dgm:prSet/>
      <dgm:spPr/>
      <dgm:t>
        <a:bodyPr/>
        <a:lstStyle/>
        <a:p>
          <a:endParaRPr lang="pl-PL"/>
        </a:p>
      </dgm:t>
    </dgm:pt>
    <dgm:pt modelId="{CF89741A-F18A-48C4-ADA4-1A0B83E2303E}" type="sibTrans" cxnId="{AD6BCF6A-443E-43AB-A9FB-44FAF26FFA72}">
      <dgm:prSet/>
      <dgm:spPr/>
      <dgm:t>
        <a:bodyPr/>
        <a:lstStyle/>
        <a:p>
          <a:endParaRPr lang="pl-PL"/>
        </a:p>
      </dgm:t>
    </dgm:pt>
    <dgm:pt modelId="{077E8C59-5316-4C21-A63B-10ECE764CA7B}">
      <dgm:prSet/>
      <dgm:spPr/>
      <dgm:t>
        <a:bodyPr/>
        <a:lstStyle/>
        <a:p>
          <a:pPr rtl="0"/>
          <a:endParaRPr lang="pl-PL" dirty="0"/>
        </a:p>
      </dgm:t>
    </dgm:pt>
    <dgm:pt modelId="{99133D0F-6147-4572-A69E-E85D8D3606AB}" type="parTrans" cxnId="{74008246-4ED0-4DC2-8618-A17A4A99FA9C}">
      <dgm:prSet/>
      <dgm:spPr/>
      <dgm:t>
        <a:bodyPr/>
        <a:lstStyle/>
        <a:p>
          <a:endParaRPr lang="pl-PL"/>
        </a:p>
      </dgm:t>
    </dgm:pt>
    <dgm:pt modelId="{717990C2-539B-4153-B8EA-341D66E08CE1}" type="sibTrans" cxnId="{74008246-4ED0-4DC2-8618-A17A4A99FA9C}">
      <dgm:prSet/>
      <dgm:spPr/>
      <dgm:t>
        <a:bodyPr/>
        <a:lstStyle/>
        <a:p>
          <a:endParaRPr lang="pl-PL"/>
        </a:p>
      </dgm:t>
    </dgm:pt>
    <dgm:pt modelId="{1D8248E6-029F-4AD3-A903-ED1804C9ED07}">
      <dgm:prSet/>
      <dgm:spPr/>
      <dgm:t>
        <a:bodyPr/>
        <a:lstStyle/>
        <a:p>
          <a:pPr rtl="0"/>
          <a:endParaRPr lang="pl-PL" dirty="0"/>
        </a:p>
      </dgm:t>
    </dgm:pt>
    <dgm:pt modelId="{B9288038-4F76-469C-9C0D-2CF2ECDB4ED6}" type="parTrans" cxnId="{419B14EE-6488-4E58-ABC9-639C9E73023D}">
      <dgm:prSet/>
      <dgm:spPr/>
      <dgm:t>
        <a:bodyPr/>
        <a:lstStyle/>
        <a:p>
          <a:endParaRPr lang="pl-PL"/>
        </a:p>
      </dgm:t>
    </dgm:pt>
    <dgm:pt modelId="{7BDDC65D-E28D-401F-9DE1-F704BD3D3C5C}" type="sibTrans" cxnId="{419B14EE-6488-4E58-ABC9-639C9E73023D}">
      <dgm:prSet/>
      <dgm:spPr/>
      <dgm:t>
        <a:bodyPr/>
        <a:lstStyle/>
        <a:p>
          <a:endParaRPr lang="pl-PL"/>
        </a:p>
      </dgm:t>
    </dgm:pt>
    <dgm:pt modelId="{E9D98361-8B9C-43A8-819B-4F26A710D74D}">
      <dgm:prSet/>
      <dgm:spPr/>
      <dgm:t>
        <a:bodyPr/>
        <a:lstStyle/>
        <a:p>
          <a:pPr rtl="0"/>
          <a:endParaRPr lang="pl-PL" dirty="0"/>
        </a:p>
      </dgm:t>
    </dgm:pt>
    <dgm:pt modelId="{C5DEF278-6A85-4136-BCED-6F690D22DB30}" type="parTrans" cxnId="{36B307CD-E6F2-4D73-95E8-38513F21210D}">
      <dgm:prSet/>
      <dgm:spPr/>
      <dgm:t>
        <a:bodyPr/>
        <a:lstStyle/>
        <a:p>
          <a:endParaRPr lang="pl-PL"/>
        </a:p>
      </dgm:t>
    </dgm:pt>
    <dgm:pt modelId="{56256F77-C2D2-4D12-8604-FFFDECD7D638}" type="sibTrans" cxnId="{36B307CD-E6F2-4D73-95E8-38513F21210D}">
      <dgm:prSet/>
      <dgm:spPr/>
      <dgm:t>
        <a:bodyPr/>
        <a:lstStyle/>
        <a:p>
          <a:endParaRPr lang="pl-PL"/>
        </a:p>
      </dgm:t>
    </dgm:pt>
    <dgm:pt modelId="{9E7D1A67-C9C7-416C-AC0A-9701865B6817}">
      <dgm:prSet/>
      <dgm:spPr/>
      <dgm:t>
        <a:bodyPr/>
        <a:lstStyle/>
        <a:p>
          <a:pPr rtl="0"/>
          <a:endParaRPr lang="pl-PL" dirty="0"/>
        </a:p>
      </dgm:t>
    </dgm:pt>
    <dgm:pt modelId="{2148AC8D-5447-4B21-AA93-4FF007750FB5}" type="parTrans" cxnId="{0B0B9BF5-91D7-4D0D-B488-CD84B6CFE567}">
      <dgm:prSet/>
      <dgm:spPr/>
      <dgm:t>
        <a:bodyPr/>
        <a:lstStyle/>
        <a:p>
          <a:endParaRPr lang="pl-PL"/>
        </a:p>
      </dgm:t>
    </dgm:pt>
    <dgm:pt modelId="{C76ED1F7-4B71-444B-893E-F92B04436858}" type="sibTrans" cxnId="{0B0B9BF5-91D7-4D0D-B488-CD84B6CFE567}">
      <dgm:prSet/>
      <dgm:spPr/>
      <dgm:t>
        <a:bodyPr/>
        <a:lstStyle/>
        <a:p>
          <a:endParaRPr lang="pl-PL"/>
        </a:p>
      </dgm:t>
    </dgm:pt>
    <dgm:pt modelId="{08E13229-8B3F-4022-B5C4-7CE4B7EFF266}">
      <dgm:prSet/>
      <dgm:spPr/>
      <dgm:t>
        <a:bodyPr/>
        <a:lstStyle/>
        <a:p>
          <a:pPr rtl="0"/>
          <a:endParaRPr lang="pl-PL" dirty="0"/>
        </a:p>
      </dgm:t>
    </dgm:pt>
    <dgm:pt modelId="{D62B778D-8CDD-42E3-B956-88B774F53B3C}" type="parTrans" cxnId="{72545D00-7163-4919-86D6-2E06D5D60C37}">
      <dgm:prSet/>
      <dgm:spPr/>
      <dgm:t>
        <a:bodyPr/>
        <a:lstStyle/>
        <a:p>
          <a:endParaRPr lang="pl-PL"/>
        </a:p>
      </dgm:t>
    </dgm:pt>
    <dgm:pt modelId="{8B192E55-F480-4973-84FE-57D1E490DF45}" type="sibTrans" cxnId="{72545D00-7163-4919-86D6-2E06D5D60C37}">
      <dgm:prSet/>
      <dgm:spPr/>
      <dgm:t>
        <a:bodyPr/>
        <a:lstStyle/>
        <a:p>
          <a:endParaRPr lang="pl-PL"/>
        </a:p>
      </dgm:t>
    </dgm:pt>
    <dgm:pt modelId="{4A384F04-65AE-4DA9-A7B9-7F2F50CD0FCE}">
      <dgm:prSet/>
      <dgm:spPr/>
      <dgm:t>
        <a:bodyPr/>
        <a:lstStyle/>
        <a:p>
          <a:endParaRPr lang="pl-PL"/>
        </a:p>
      </dgm:t>
    </dgm:pt>
    <dgm:pt modelId="{03AF0517-25A9-4ABB-B3C3-F523007EC470}" type="parTrans" cxnId="{E952C989-0186-4866-BC4D-464BBC91D390}">
      <dgm:prSet/>
      <dgm:spPr/>
      <dgm:t>
        <a:bodyPr/>
        <a:lstStyle/>
        <a:p>
          <a:endParaRPr lang="pl-PL"/>
        </a:p>
      </dgm:t>
    </dgm:pt>
    <dgm:pt modelId="{CDD9682B-293B-444B-AB80-858250876623}" type="sibTrans" cxnId="{E952C989-0186-4866-BC4D-464BBC91D390}">
      <dgm:prSet/>
      <dgm:spPr/>
      <dgm:t>
        <a:bodyPr/>
        <a:lstStyle/>
        <a:p>
          <a:endParaRPr lang="pl-PL"/>
        </a:p>
      </dgm:t>
    </dgm:pt>
    <dgm:pt modelId="{D6D96F45-2A37-4A45-84D5-F20772FB8550}">
      <dgm:prSet/>
      <dgm:spPr/>
      <dgm:t>
        <a:bodyPr/>
        <a:lstStyle/>
        <a:p>
          <a:endParaRPr lang="pl-PL"/>
        </a:p>
      </dgm:t>
    </dgm:pt>
    <dgm:pt modelId="{536E3AC7-26E4-4FE0-8B44-0AF49E177733}" type="parTrans" cxnId="{AE24C696-0D48-4324-863D-F6684866362F}">
      <dgm:prSet/>
      <dgm:spPr/>
      <dgm:t>
        <a:bodyPr/>
        <a:lstStyle/>
        <a:p>
          <a:endParaRPr lang="pl-PL"/>
        </a:p>
      </dgm:t>
    </dgm:pt>
    <dgm:pt modelId="{A9D915CF-464A-4428-82BC-3D9B049F37BD}" type="sibTrans" cxnId="{AE24C696-0D48-4324-863D-F6684866362F}">
      <dgm:prSet/>
      <dgm:spPr/>
      <dgm:t>
        <a:bodyPr/>
        <a:lstStyle/>
        <a:p>
          <a:endParaRPr lang="pl-PL"/>
        </a:p>
      </dgm:t>
    </dgm:pt>
    <dgm:pt modelId="{C78641F1-2398-452E-91A9-2975ADDCF4CF}">
      <dgm:prSet/>
      <dgm:spPr/>
      <dgm:t>
        <a:bodyPr/>
        <a:lstStyle/>
        <a:p>
          <a:endParaRPr lang="pl-PL"/>
        </a:p>
      </dgm:t>
    </dgm:pt>
    <dgm:pt modelId="{133CE908-D173-4101-B9C1-CFF2E5A3C32E}" type="parTrans" cxnId="{720897EC-0CB7-4CA4-B775-B570769FD4E6}">
      <dgm:prSet/>
      <dgm:spPr/>
      <dgm:t>
        <a:bodyPr/>
        <a:lstStyle/>
        <a:p>
          <a:endParaRPr lang="pl-PL"/>
        </a:p>
      </dgm:t>
    </dgm:pt>
    <dgm:pt modelId="{887A982D-A3E7-4549-9816-83EF9D3CE84C}" type="sibTrans" cxnId="{720897EC-0CB7-4CA4-B775-B570769FD4E6}">
      <dgm:prSet/>
      <dgm:spPr/>
      <dgm:t>
        <a:bodyPr/>
        <a:lstStyle/>
        <a:p>
          <a:endParaRPr lang="pl-PL"/>
        </a:p>
      </dgm:t>
    </dgm:pt>
    <dgm:pt modelId="{E7B4DAAC-DC91-4D10-A1A0-A97EE552A045}" type="pres">
      <dgm:prSet presAssocID="{18DC72BC-5B3A-43AB-A78A-7222CE9E27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0C1DDD2-3A80-43A0-B484-6997613F3399}" type="pres">
      <dgm:prSet presAssocID="{BB2000D4-707E-40B3-9A98-7B0F06E9EC06}" presName="circ1" presStyleLbl="vennNode1" presStyleIdx="0" presStyleCnt="7"/>
      <dgm:spPr/>
      <dgm:t>
        <a:bodyPr/>
        <a:lstStyle/>
        <a:p>
          <a:endParaRPr lang="pl-PL"/>
        </a:p>
      </dgm:t>
    </dgm:pt>
    <dgm:pt modelId="{210A511A-369F-4C82-B118-C81D4D64AE40}" type="pres">
      <dgm:prSet presAssocID="{BB2000D4-707E-40B3-9A98-7B0F06E9EC06}" presName="circ1Tx" presStyleLbl="revTx" presStyleIdx="0" presStyleCnt="0" custScaleX="133555" custLinFactNeighborX="1764" custLinFactNeighborY="34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FE36AB-64A0-4451-B1EA-23083A52E564}" type="pres">
      <dgm:prSet presAssocID="{5DA9F869-E326-4C4A-8E44-787C7DFCE58E}" presName="circ2" presStyleLbl="vennNode1" presStyleIdx="1" presStyleCnt="7"/>
      <dgm:spPr/>
      <dgm:t>
        <a:bodyPr/>
        <a:lstStyle/>
        <a:p>
          <a:endParaRPr lang="pl-PL"/>
        </a:p>
      </dgm:t>
    </dgm:pt>
    <dgm:pt modelId="{6CD1E397-4A93-44F1-AE97-3724D99DB235}" type="pres">
      <dgm:prSet presAssocID="{5DA9F869-E326-4C4A-8E44-787C7DFCE58E}" presName="circ2Tx" presStyleLbl="revTx" presStyleIdx="0" presStyleCnt="0" custScaleX="147279" custLinFactY="3596" custLinFactNeighborX="2869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7AD35A-6F1D-45E0-93DF-3C66F2EBBDA4}" type="pres">
      <dgm:prSet presAssocID="{2F211BFF-B307-45C1-A2D3-467CF0F503A3}" presName="circ3" presStyleLbl="vennNode1" presStyleIdx="2" presStyleCnt="7"/>
      <dgm:spPr/>
      <dgm:t>
        <a:bodyPr/>
        <a:lstStyle/>
        <a:p>
          <a:endParaRPr lang="pl-PL"/>
        </a:p>
      </dgm:t>
    </dgm:pt>
    <dgm:pt modelId="{E06F2AB3-3465-4D77-A143-2E6986E9D137}" type="pres">
      <dgm:prSet presAssocID="{2F211BFF-B307-45C1-A2D3-467CF0F503A3}" presName="circ3Tx" presStyleLbl="revTx" presStyleIdx="0" presStyleCnt="0" custScaleX="141416" custLinFactY="-30136" custLinFactNeighborX="74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0D57D1-7462-4485-8FD2-DCD2728C9491}" type="pres">
      <dgm:prSet presAssocID="{AF9E0748-E460-4AC8-B654-7D67F6FC666F}" presName="circ4" presStyleLbl="vennNode1" presStyleIdx="3" presStyleCnt="7" custLinFactNeighborX="-3055" custLinFactNeighborY="548"/>
      <dgm:spPr/>
      <dgm:t>
        <a:bodyPr/>
        <a:lstStyle/>
        <a:p>
          <a:endParaRPr lang="pl-PL"/>
        </a:p>
      </dgm:t>
    </dgm:pt>
    <dgm:pt modelId="{94F0B62D-7B2E-4F65-B6A5-3D28ECE4B355}" type="pres">
      <dgm:prSet presAssocID="{AF9E0748-E460-4AC8-B654-7D67F6FC666F}" presName="circ4Tx" presStyleLbl="revTx" presStyleIdx="0" presStyleCnt="0" custScaleX="127070" custLinFactNeighborX="49221" custLinFactNeighborY="-66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FAAAF4-7FA6-4B2F-89EF-8472622ECD43}" type="pres">
      <dgm:prSet presAssocID="{A2EB2DB1-FB56-4301-B56E-D19411D05F06}" presName="circ5" presStyleLbl="vennNode1" presStyleIdx="4" presStyleCnt="7"/>
      <dgm:spPr/>
      <dgm:t>
        <a:bodyPr/>
        <a:lstStyle/>
        <a:p>
          <a:endParaRPr lang="pl-PL"/>
        </a:p>
      </dgm:t>
    </dgm:pt>
    <dgm:pt modelId="{AFEB9AB1-44E8-4C7F-A1C9-19656DD8113F}" type="pres">
      <dgm:prSet presAssocID="{A2EB2DB1-FB56-4301-B56E-D19411D05F06}" presName="circ5Tx" presStyleLbl="revTx" presStyleIdx="0" presStyleCnt="0" custScaleX="131529" custLinFactNeighborX="-49893" custLinFactNeighborY="-73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F83F3C-4EC0-4C72-A0D7-928EBE701B11}" type="pres">
      <dgm:prSet presAssocID="{93EB7725-3B5F-4EE7-9E9A-8F4E2D36990B}" presName="circ6" presStyleLbl="vennNode1" presStyleIdx="5" presStyleCnt="7"/>
      <dgm:spPr/>
      <dgm:t>
        <a:bodyPr/>
        <a:lstStyle/>
        <a:p>
          <a:endParaRPr lang="pl-PL"/>
        </a:p>
      </dgm:t>
    </dgm:pt>
    <dgm:pt modelId="{D87F9C0E-1BC4-4199-BF97-4AFBFE9AC378}" type="pres">
      <dgm:prSet presAssocID="{93EB7725-3B5F-4EE7-9E9A-8F4E2D36990B}" presName="circ6Tx" presStyleLbl="revTx" presStyleIdx="0" presStyleCnt="0" custScaleX="133244" custLinFactNeighborX="-31812" custLinFactNeighborY="-4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EF47F9-E09C-4424-B8B2-C4D4CEFB4C4C}" type="pres">
      <dgm:prSet presAssocID="{9E9CF38E-ABB5-45D8-883D-AC4CC0DE4547}" presName="circ7" presStyleLbl="vennNode1" presStyleIdx="6" presStyleCnt="7" custLinFactNeighborX="-1993" custLinFactNeighborY="-6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513DA5-DCDF-420A-A7B6-DE1CBD58AD61}" type="pres">
      <dgm:prSet presAssocID="{9E9CF38E-ABB5-45D8-883D-AC4CC0DE4547}" presName="circ7Tx" presStyleLbl="revTx" presStyleIdx="0" presStyleCnt="0" custScaleX="141591" custLinFactNeighborX="-34399" custLinFactNeighborY="-18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03C390-50E9-4094-8180-7F422BC4D5BB}" type="presOf" srcId="{A2EB2DB1-FB56-4301-B56E-D19411D05F06}" destId="{AFEB9AB1-44E8-4C7F-A1C9-19656DD8113F}" srcOrd="0" destOrd="0" presId="urn:microsoft.com/office/officeart/2005/8/layout/venn1"/>
    <dgm:cxn modelId="{BE2BDDD0-7B10-440E-AB59-D10F9221E17C}" srcId="{18DC72BC-5B3A-43AB-A78A-7222CE9E276A}" destId="{4FFE0C47-7FC2-41AA-9653-B5C3B7FBA4A4}" srcOrd="11" destOrd="0" parTransId="{49031F9E-4CEE-42FE-950B-94D967A2A8EC}" sibTransId="{0EED8A9D-6FAF-44E7-8680-59A7D95E210A}"/>
    <dgm:cxn modelId="{72545D00-7163-4919-86D6-2E06D5D60C37}" srcId="{18DC72BC-5B3A-43AB-A78A-7222CE9E276A}" destId="{08E13229-8B3F-4022-B5C4-7CE4B7EFF266}" srcOrd="17" destOrd="0" parTransId="{D62B778D-8CDD-42E3-B956-88B774F53B3C}" sibTransId="{8B192E55-F480-4973-84FE-57D1E490DF45}"/>
    <dgm:cxn modelId="{3E4E71D1-670B-4618-B748-5B5B10EF6900}" type="presOf" srcId="{5DA9F869-E326-4C4A-8E44-787C7DFCE58E}" destId="{6CD1E397-4A93-44F1-AE97-3724D99DB235}" srcOrd="0" destOrd="0" presId="urn:microsoft.com/office/officeart/2005/8/layout/venn1"/>
    <dgm:cxn modelId="{419B14EE-6488-4E58-ABC9-639C9E73023D}" srcId="{18DC72BC-5B3A-43AB-A78A-7222CE9E276A}" destId="{1D8248E6-029F-4AD3-A903-ED1804C9ED07}" srcOrd="14" destOrd="0" parTransId="{B9288038-4F76-469C-9C0D-2CF2ECDB4ED6}" sibTransId="{7BDDC65D-E28D-401F-9DE1-F704BD3D3C5C}"/>
    <dgm:cxn modelId="{DA416EC1-9DA7-4013-80DD-8C59BA3B3174}" srcId="{18DC72BC-5B3A-43AB-A78A-7222CE9E276A}" destId="{EC16853A-FEBF-4573-8EBE-BD78CF797366}" srcOrd="7" destOrd="0" parTransId="{4F220091-C898-4A55-B691-CE166D3885FF}" sibTransId="{9AFBB5FE-E110-4DBA-9B0D-1FDA1D5D0E04}"/>
    <dgm:cxn modelId="{D2260090-D2FB-4DBE-8DA9-64A613FC87F0}" srcId="{18DC72BC-5B3A-43AB-A78A-7222CE9E276A}" destId="{93EB7725-3B5F-4EE7-9E9A-8F4E2D36990B}" srcOrd="5" destOrd="0" parTransId="{7C474BA1-60D0-4FC9-AAE3-A1BBF904540E}" sibTransId="{10A58659-AF42-4D2D-8C1F-E13636A06D4C}"/>
    <dgm:cxn modelId="{8AD592FD-563B-416D-B69E-4805C1F8E33C}" type="presOf" srcId="{2F211BFF-B307-45C1-A2D3-467CF0F503A3}" destId="{E06F2AB3-3465-4D77-A143-2E6986E9D137}" srcOrd="0" destOrd="0" presId="urn:microsoft.com/office/officeart/2005/8/layout/venn1"/>
    <dgm:cxn modelId="{3D73FC3C-7359-4C4B-934F-E18121FBB284}" type="presOf" srcId="{18DC72BC-5B3A-43AB-A78A-7222CE9E276A}" destId="{E7B4DAAC-DC91-4D10-A1A0-A97EE552A045}" srcOrd="0" destOrd="0" presId="urn:microsoft.com/office/officeart/2005/8/layout/venn1"/>
    <dgm:cxn modelId="{E952C989-0186-4866-BC4D-464BBC91D390}" srcId="{18DC72BC-5B3A-43AB-A78A-7222CE9E276A}" destId="{4A384F04-65AE-4DA9-A7B9-7F2F50CD0FCE}" srcOrd="18" destOrd="0" parTransId="{03AF0517-25A9-4ABB-B3C3-F523007EC470}" sibTransId="{CDD9682B-293B-444B-AB80-858250876623}"/>
    <dgm:cxn modelId="{36B307CD-E6F2-4D73-95E8-38513F21210D}" srcId="{18DC72BC-5B3A-43AB-A78A-7222CE9E276A}" destId="{E9D98361-8B9C-43A8-819B-4F26A710D74D}" srcOrd="15" destOrd="0" parTransId="{C5DEF278-6A85-4136-BCED-6F690D22DB30}" sibTransId="{56256F77-C2D2-4D12-8604-FFFDECD7D638}"/>
    <dgm:cxn modelId="{7CA727AA-EE2E-4316-AD2B-330D20A833AC}" srcId="{18DC72BC-5B3A-43AB-A78A-7222CE9E276A}" destId="{2F211BFF-B307-45C1-A2D3-467CF0F503A3}" srcOrd="2" destOrd="0" parTransId="{9D294BBA-0D97-4E85-8636-DCAE25075AAD}" sibTransId="{BE5A8093-B4C8-46D4-91E5-DC3C45A4DA18}"/>
    <dgm:cxn modelId="{3A08BC12-BF7A-4BFD-835B-F13D6DB5932E}" srcId="{18DC72BC-5B3A-43AB-A78A-7222CE9E276A}" destId="{9E9CF38E-ABB5-45D8-883D-AC4CC0DE4547}" srcOrd="6" destOrd="0" parTransId="{D6028E65-2669-4842-BD7F-3145C29D3025}" sibTransId="{8B22AAD7-27F4-4DE4-B14D-5E6147071854}"/>
    <dgm:cxn modelId="{B71CF0FF-E770-4CC5-9A8B-6F2E066487CC}" type="presOf" srcId="{93EB7725-3B5F-4EE7-9E9A-8F4E2D36990B}" destId="{D87F9C0E-1BC4-4199-BF97-4AFBFE9AC378}" srcOrd="0" destOrd="0" presId="urn:microsoft.com/office/officeart/2005/8/layout/venn1"/>
    <dgm:cxn modelId="{C755B2A9-6018-4CDA-AE7E-893ED0DD541C}" srcId="{18DC72BC-5B3A-43AB-A78A-7222CE9E276A}" destId="{B96AF027-E618-46D8-A96F-6204F2DF63AE}" srcOrd="9" destOrd="0" parTransId="{2C1A5D1C-2851-4D21-8CA0-C96464E7C900}" sibTransId="{3C1C36AF-17A0-4664-B434-5AC0C1F4053C}"/>
    <dgm:cxn modelId="{F41B43FB-118A-4EF5-AF15-D5D848525713}" srcId="{18DC72BC-5B3A-43AB-A78A-7222CE9E276A}" destId="{818A99AA-3EE6-45E7-ACB5-97E9D12A41EA}" srcOrd="8" destOrd="0" parTransId="{89635F5E-A58B-49F3-9B09-DE9A7957F811}" sibTransId="{0FCCD93D-8FCC-453E-99F5-71BA2DCF5697}"/>
    <dgm:cxn modelId="{AD6BCF6A-443E-43AB-A9FB-44FAF26FFA72}" srcId="{18DC72BC-5B3A-43AB-A78A-7222CE9E276A}" destId="{139F6920-14E6-4B27-A558-9D382CFF650F}" srcOrd="12" destOrd="0" parTransId="{C8A41CF6-1273-4B81-A5FB-37A396D1E9FB}" sibTransId="{CF89741A-F18A-48C4-ADA4-1A0B83E2303E}"/>
    <dgm:cxn modelId="{720897EC-0CB7-4CA4-B775-B570769FD4E6}" srcId="{18DC72BC-5B3A-43AB-A78A-7222CE9E276A}" destId="{C78641F1-2398-452E-91A9-2975ADDCF4CF}" srcOrd="20" destOrd="0" parTransId="{133CE908-D173-4101-B9C1-CFF2E5A3C32E}" sibTransId="{887A982D-A3E7-4549-9816-83EF9D3CE84C}"/>
    <dgm:cxn modelId="{7708F926-F867-46DA-9A70-8E44DA8B8439}" type="presOf" srcId="{BB2000D4-707E-40B3-9A98-7B0F06E9EC06}" destId="{210A511A-369F-4C82-B118-C81D4D64AE40}" srcOrd="0" destOrd="0" presId="urn:microsoft.com/office/officeart/2005/8/layout/venn1"/>
    <dgm:cxn modelId="{A92F25CF-0AA6-419F-A652-C5544DE87CC8}" srcId="{18DC72BC-5B3A-43AB-A78A-7222CE9E276A}" destId="{5DA9F869-E326-4C4A-8E44-787C7DFCE58E}" srcOrd="1" destOrd="0" parTransId="{F5C64FF3-99EA-4C57-AC4D-2CEA0BBBF7C4}" sibTransId="{EFE75022-D002-4C55-9637-C0D3296F1E20}"/>
    <dgm:cxn modelId="{AE24C696-0D48-4324-863D-F6684866362F}" srcId="{18DC72BC-5B3A-43AB-A78A-7222CE9E276A}" destId="{D6D96F45-2A37-4A45-84D5-F20772FB8550}" srcOrd="19" destOrd="0" parTransId="{536E3AC7-26E4-4FE0-8B44-0AF49E177733}" sibTransId="{A9D915CF-464A-4428-82BC-3D9B049F37BD}"/>
    <dgm:cxn modelId="{74008246-4ED0-4DC2-8618-A17A4A99FA9C}" srcId="{18DC72BC-5B3A-43AB-A78A-7222CE9E276A}" destId="{077E8C59-5316-4C21-A63B-10ECE764CA7B}" srcOrd="13" destOrd="0" parTransId="{99133D0F-6147-4572-A69E-E85D8D3606AB}" sibTransId="{717990C2-539B-4153-B8EA-341D66E08CE1}"/>
    <dgm:cxn modelId="{309CEFAB-AFBA-49A2-9043-8A7C93972ED3}" type="presOf" srcId="{AF9E0748-E460-4AC8-B654-7D67F6FC666F}" destId="{94F0B62D-7B2E-4F65-B6A5-3D28ECE4B355}" srcOrd="0" destOrd="0" presId="urn:microsoft.com/office/officeart/2005/8/layout/venn1"/>
    <dgm:cxn modelId="{EB2F401F-1CBD-4544-BC19-7F28F8D522D0}" srcId="{18DC72BC-5B3A-43AB-A78A-7222CE9E276A}" destId="{AF9E0748-E460-4AC8-B654-7D67F6FC666F}" srcOrd="3" destOrd="0" parTransId="{AC51CA6B-22C5-4128-900B-5E7869E0E890}" sibTransId="{4A495460-D2A6-4517-AC61-A4F818F4C4A5}"/>
    <dgm:cxn modelId="{C1BAC612-4380-48F1-B2A3-AA81CF7FC12A}" srcId="{18DC72BC-5B3A-43AB-A78A-7222CE9E276A}" destId="{0B121619-E769-40A7-A0EB-5583A295133F}" srcOrd="10" destOrd="0" parTransId="{57F69FD8-070E-4752-9B30-E38EC667BBD8}" sibTransId="{D2B19E3A-F6E5-40C7-BE36-0BEF10504AD6}"/>
    <dgm:cxn modelId="{0A806FE7-F4AD-493B-81D6-A647DCE945ED}" srcId="{18DC72BC-5B3A-43AB-A78A-7222CE9E276A}" destId="{A2EB2DB1-FB56-4301-B56E-D19411D05F06}" srcOrd="4" destOrd="0" parTransId="{BDFF51E8-9077-4B61-AF30-1DDA41F5FDEA}" sibTransId="{E0B1A0D1-8AB3-4F99-AF50-90170A97ABD8}"/>
    <dgm:cxn modelId="{0B0B9BF5-91D7-4D0D-B488-CD84B6CFE567}" srcId="{18DC72BC-5B3A-43AB-A78A-7222CE9E276A}" destId="{9E7D1A67-C9C7-416C-AC0A-9701865B6817}" srcOrd="16" destOrd="0" parTransId="{2148AC8D-5447-4B21-AA93-4FF007750FB5}" sibTransId="{C76ED1F7-4B71-444B-893E-F92B04436858}"/>
    <dgm:cxn modelId="{3B6DF10C-E6CE-4C6F-A1E4-6E2DD74A4CF8}" srcId="{18DC72BC-5B3A-43AB-A78A-7222CE9E276A}" destId="{BB2000D4-707E-40B3-9A98-7B0F06E9EC06}" srcOrd="0" destOrd="0" parTransId="{6D10CDF6-49DC-4C07-8925-6DC08FAC3050}" sibTransId="{4750E855-4F47-49D4-A9E6-356D654B7C1E}"/>
    <dgm:cxn modelId="{C39A649F-F52C-4E33-93B1-45E4F76C86F8}" type="presOf" srcId="{9E9CF38E-ABB5-45D8-883D-AC4CC0DE4547}" destId="{B1513DA5-DCDF-420A-A7B6-DE1CBD58AD61}" srcOrd="0" destOrd="0" presId="urn:microsoft.com/office/officeart/2005/8/layout/venn1"/>
    <dgm:cxn modelId="{6B305D2C-7AD1-4819-99F3-755F2F8F47EC}" type="presParOf" srcId="{E7B4DAAC-DC91-4D10-A1A0-A97EE552A045}" destId="{40C1DDD2-3A80-43A0-B484-6997613F3399}" srcOrd="0" destOrd="0" presId="urn:microsoft.com/office/officeart/2005/8/layout/venn1"/>
    <dgm:cxn modelId="{C50DBFA5-B8CA-4491-9F03-F469C545802A}" type="presParOf" srcId="{E7B4DAAC-DC91-4D10-A1A0-A97EE552A045}" destId="{210A511A-369F-4C82-B118-C81D4D64AE40}" srcOrd="1" destOrd="0" presId="urn:microsoft.com/office/officeart/2005/8/layout/venn1"/>
    <dgm:cxn modelId="{5ED5E30F-0CF3-4A10-9061-8FC0F846F6F4}" type="presParOf" srcId="{E7B4DAAC-DC91-4D10-A1A0-A97EE552A045}" destId="{23FE36AB-64A0-4451-B1EA-23083A52E564}" srcOrd="2" destOrd="0" presId="urn:microsoft.com/office/officeart/2005/8/layout/venn1"/>
    <dgm:cxn modelId="{5CDAA33E-0C09-4206-B611-9715ED039FFB}" type="presParOf" srcId="{E7B4DAAC-DC91-4D10-A1A0-A97EE552A045}" destId="{6CD1E397-4A93-44F1-AE97-3724D99DB235}" srcOrd="3" destOrd="0" presId="urn:microsoft.com/office/officeart/2005/8/layout/venn1"/>
    <dgm:cxn modelId="{048368AC-1C88-463C-9378-A64FE63014EB}" type="presParOf" srcId="{E7B4DAAC-DC91-4D10-A1A0-A97EE552A045}" destId="{827AD35A-6F1D-45E0-93DF-3C66F2EBBDA4}" srcOrd="4" destOrd="0" presId="urn:microsoft.com/office/officeart/2005/8/layout/venn1"/>
    <dgm:cxn modelId="{8B71985B-0316-478C-BAA7-AB64D7851C4C}" type="presParOf" srcId="{E7B4DAAC-DC91-4D10-A1A0-A97EE552A045}" destId="{E06F2AB3-3465-4D77-A143-2E6986E9D137}" srcOrd="5" destOrd="0" presId="urn:microsoft.com/office/officeart/2005/8/layout/venn1"/>
    <dgm:cxn modelId="{7D73103D-8DAD-4CBF-BAE6-2999C1E5C808}" type="presParOf" srcId="{E7B4DAAC-DC91-4D10-A1A0-A97EE552A045}" destId="{230D57D1-7462-4485-8FD2-DCD2728C9491}" srcOrd="6" destOrd="0" presId="urn:microsoft.com/office/officeart/2005/8/layout/venn1"/>
    <dgm:cxn modelId="{2243F4F3-AEDA-4DED-BDA0-3E6350DF5B58}" type="presParOf" srcId="{E7B4DAAC-DC91-4D10-A1A0-A97EE552A045}" destId="{94F0B62D-7B2E-4F65-B6A5-3D28ECE4B355}" srcOrd="7" destOrd="0" presId="urn:microsoft.com/office/officeart/2005/8/layout/venn1"/>
    <dgm:cxn modelId="{6F4F99C1-EB50-4056-B4E8-2B4C426C72AE}" type="presParOf" srcId="{E7B4DAAC-DC91-4D10-A1A0-A97EE552A045}" destId="{67FAAAF4-7FA6-4B2F-89EF-8472622ECD43}" srcOrd="8" destOrd="0" presId="urn:microsoft.com/office/officeart/2005/8/layout/venn1"/>
    <dgm:cxn modelId="{36342A90-AF3B-48F9-9CEE-3C44D50982B5}" type="presParOf" srcId="{E7B4DAAC-DC91-4D10-A1A0-A97EE552A045}" destId="{AFEB9AB1-44E8-4C7F-A1C9-19656DD8113F}" srcOrd="9" destOrd="0" presId="urn:microsoft.com/office/officeart/2005/8/layout/venn1"/>
    <dgm:cxn modelId="{43C7D859-1FCF-49CD-8E30-42AD9E5F0C13}" type="presParOf" srcId="{E7B4DAAC-DC91-4D10-A1A0-A97EE552A045}" destId="{0FF83F3C-4EC0-4C72-A0D7-928EBE701B11}" srcOrd="10" destOrd="0" presId="urn:microsoft.com/office/officeart/2005/8/layout/venn1"/>
    <dgm:cxn modelId="{BDB07181-24E5-48D4-8528-B1DF1B27397D}" type="presParOf" srcId="{E7B4DAAC-DC91-4D10-A1A0-A97EE552A045}" destId="{D87F9C0E-1BC4-4199-BF97-4AFBFE9AC378}" srcOrd="11" destOrd="0" presId="urn:microsoft.com/office/officeart/2005/8/layout/venn1"/>
    <dgm:cxn modelId="{75A3A8B6-32B3-49E6-852A-A9F7013F26EC}" type="presParOf" srcId="{E7B4DAAC-DC91-4D10-A1A0-A97EE552A045}" destId="{DAEF47F9-E09C-4424-B8B2-C4D4CEFB4C4C}" srcOrd="12" destOrd="0" presId="urn:microsoft.com/office/officeart/2005/8/layout/venn1"/>
    <dgm:cxn modelId="{1C5A67EA-9335-4950-A31D-6B089ECCDDC9}" type="presParOf" srcId="{E7B4DAAC-DC91-4D10-A1A0-A97EE552A045}" destId="{B1513DA5-DCDF-420A-A7B6-DE1CBD58AD61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default#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Działania Uczelnianej </a:t>
          </a:r>
          <a:b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wydziałowych komisji ds. jakości kształcenia przekładają się na realizację coraz lepszej jakości kształcenia 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roku akademickim 2018/2019 wszystkie akredytacje zakończone oceną </a:t>
          </a:r>
          <a:r>
            <a:rPr lang="pl-PL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POZYTYWNĄ</a:t>
          </a:r>
          <a:endParaRPr lang="pl-PL" sz="2000" b="1" u="sng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  <a:sym typeface="Wingdings" pitchFamily="2" charset="2"/>
          </a:endParaRPr>
        </a:p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Wszystkie złożone wnioski do </a:t>
          </a:r>
          <a:r>
            <a:rPr lang="pl-PL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MNiSW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 w sprawie uruchomienia nowych kierunków studiów rozpatrzone </a:t>
          </a:r>
          <a:r>
            <a:rPr lang="pl-PL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POZYTYWNIE</a:t>
          </a:r>
          <a:endParaRPr lang="pl-PL" sz="2000" b="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F162FE61-CEF0-4685-A1C5-325BC2D8659C}">
      <dgm:prSet custT="1"/>
      <dgm:spPr>
        <a:solidFill>
          <a:srgbClr val="FFFF66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Udział studentów w ankietyzacji</a:t>
          </a:r>
          <a:endParaRPr lang="pl-PL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6090C-31C6-4EDD-8FF7-136EE65368B8}" type="sibTrans" cxnId="{1A47E4F2-CB6F-4847-92FC-F675EDF1B83C}">
      <dgm:prSet/>
      <dgm:spPr/>
      <dgm:t>
        <a:bodyPr/>
        <a:lstStyle/>
        <a:p>
          <a:pPr algn="ctr"/>
          <a:endParaRPr lang="pl-PL"/>
        </a:p>
      </dgm:t>
    </dgm:pt>
    <dgm:pt modelId="{9730832A-E088-4304-A221-C0B05496032A}" type="parTrans" cxnId="{1A47E4F2-CB6F-4847-92FC-F675EDF1B83C}">
      <dgm:prSet/>
      <dgm:spPr/>
      <dgm:t>
        <a:bodyPr/>
        <a:lstStyle/>
        <a:p>
          <a:pPr algn="ctr"/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„przeciążenie” systemu</a:t>
          </a:r>
        </a:p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Podołaliśmy ! 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FB316116-CA82-4468-9EE3-E03D43BB9684}" type="pres">
      <dgm:prSet presAssocID="{92014B6C-4618-412A-98AD-1C278B4FC1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FFD492-D70F-47A9-BC35-DC81784BB813}" type="pres">
      <dgm:prSet presAssocID="{D7C8EAA3-A24F-416C-B9EB-12EB8D688A6C}" presName="node" presStyleLbl="node1" presStyleIdx="0" presStyleCnt="4" custScaleY="91444" custLinFactNeighborX="1825" custLinFactNeighborY="-1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6A3939-A578-468B-BE19-E46DE7E982E9}" type="pres">
      <dgm:prSet presAssocID="{A969B32D-DF74-4495-BD96-5DD2F3B037E4}" presName="sibTrans" presStyleCnt="0"/>
      <dgm:spPr/>
    </dgm:pt>
    <dgm:pt modelId="{0673AD2E-9AB2-4730-AF80-91E4AC373D5E}" type="pres">
      <dgm:prSet presAssocID="{99A718BD-1526-4B0E-8B72-D344C9522E8E}" presName="node" presStyleLbl="node1" presStyleIdx="1" presStyleCnt="4" custScaleY="88421" custLinFactNeighborX="-2964" custLinFactNeighborY="-27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43FC68-9035-4C62-AE0C-C832C08EDCFA}" type="pres">
      <dgm:prSet presAssocID="{C57883F3-6A15-4F27-A443-A1630F5C9806}" presName="sibTrans" presStyleCnt="0"/>
      <dgm:spPr/>
    </dgm:pt>
    <dgm:pt modelId="{2A408BD7-CCAA-4A17-8CA9-C666A2999320}" type="pres">
      <dgm:prSet presAssocID="{F162FE61-CEF0-4685-A1C5-325BC2D8659C}" presName="node" presStyleLbl="node1" presStyleIdx="2" presStyleCnt="4" custScaleY="89294" custLinFactNeighborX="962" custLinFactNeighborY="24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B21944-624A-4627-9992-81BE854C935B}" type="pres">
      <dgm:prSet presAssocID="{3866090C-31C6-4EDD-8FF7-136EE65368B8}" presName="sibTrans" presStyleCnt="0"/>
      <dgm:spPr/>
    </dgm:pt>
    <dgm:pt modelId="{F9AD5271-281E-4CCE-9060-1971851432B2}" type="pres">
      <dgm:prSet presAssocID="{F118BBB6-7C2F-45C2-9310-B52DDF1976DD}" presName="node" presStyleLbl="node1" presStyleIdx="3" presStyleCnt="4" custScaleY="88046" custLinFactNeighborX="-5014" custLinFactNeighborY="33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3D3BF595-BEDD-4F92-98C8-3A2BC5D217E5}" type="presOf" srcId="{F118BBB6-7C2F-45C2-9310-B52DDF1976DD}" destId="{F9AD5271-281E-4CCE-9060-1971851432B2}" srcOrd="0" destOrd="0" presId="urn:microsoft.com/office/officeart/2005/8/layout/default#2"/>
    <dgm:cxn modelId="{D968545F-466A-40D3-81D7-24E39F6AAC27}" type="presOf" srcId="{99A718BD-1526-4B0E-8B72-D344C9522E8E}" destId="{0673AD2E-9AB2-4730-AF80-91E4AC373D5E}" srcOrd="0" destOrd="0" presId="urn:microsoft.com/office/officeart/2005/8/layout/default#2"/>
    <dgm:cxn modelId="{1A47E4F2-CB6F-4847-92FC-F675EDF1B83C}" srcId="{92014B6C-4618-412A-98AD-1C278B4FC1DC}" destId="{F162FE61-CEF0-4685-A1C5-325BC2D8659C}" srcOrd="2" destOrd="0" parTransId="{9730832A-E088-4304-A221-C0B05496032A}" sibTransId="{3866090C-31C6-4EDD-8FF7-136EE65368B8}"/>
    <dgm:cxn modelId="{D63752EA-8C85-47F9-A8AF-0423DDA3B030}" srcId="{92014B6C-4618-412A-98AD-1C278B4FC1DC}" destId="{F118BBB6-7C2F-45C2-9310-B52DDF1976DD}" srcOrd="3" destOrd="0" parTransId="{3C238C57-4A8F-4D0D-960D-15925E83BA69}" sibTransId="{A6E52AFF-3AB1-4E5F-A565-1D77246A02D4}"/>
    <dgm:cxn modelId="{C31204BC-DDE8-4883-9E80-2452B7E97FF5}" type="presOf" srcId="{D7C8EAA3-A24F-416C-B9EB-12EB8D688A6C}" destId="{15FFD492-D70F-47A9-BC35-DC81784BB813}" srcOrd="0" destOrd="0" presId="urn:microsoft.com/office/officeart/2005/8/layout/default#2"/>
    <dgm:cxn modelId="{022234BF-C11C-4B69-9C46-B6A5C89E653A}" type="presOf" srcId="{F162FE61-CEF0-4685-A1C5-325BC2D8659C}" destId="{2A408BD7-CCAA-4A17-8CA9-C666A2999320}" srcOrd="0" destOrd="0" presId="urn:microsoft.com/office/officeart/2005/8/layout/default#2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2CA62F75-67A6-41FE-AD4A-A60A344268FE}" type="presOf" srcId="{92014B6C-4618-412A-98AD-1C278B4FC1DC}" destId="{FB316116-CA82-4468-9EE3-E03D43BB9684}" srcOrd="0" destOrd="0" presId="urn:microsoft.com/office/officeart/2005/8/layout/default#2"/>
    <dgm:cxn modelId="{0FB9AC6A-183E-4B01-B78C-C4A6C7888DAC}" type="presParOf" srcId="{FB316116-CA82-4468-9EE3-E03D43BB9684}" destId="{15FFD492-D70F-47A9-BC35-DC81784BB813}" srcOrd="0" destOrd="0" presId="urn:microsoft.com/office/officeart/2005/8/layout/default#2"/>
    <dgm:cxn modelId="{5C9ABBE8-B312-44A4-8004-DF43506BE03E}" type="presParOf" srcId="{FB316116-CA82-4468-9EE3-E03D43BB9684}" destId="{E66A3939-A578-468B-BE19-E46DE7E982E9}" srcOrd="1" destOrd="0" presId="urn:microsoft.com/office/officeart/2005/8/layout/default#2"/>
    <dgm:cxn modelId="{BCEF8108-6AEE-4DFB-A2B0-7416153944E6}" type="presParOf" srcId="{FB316116-CA82-4468-9EE3-E03D43BB9684}" destId="{0673AD2E-9AB2-4730-AF80-91E4AC373D5E}" srcOrd="2" destOrd="0" presId="urn:microsoft.com/office/officeart/2005/8/layout/default#2"/>
    <dgm:cxn modelId="{46CD761F-1DD8-4275-894A-A5B02FDCE7BF}" type="presParOf" srcId="{FB316116-CA82-4468-9EE3-E03D43BB9684}" destId="{C443FC68-9035-4C62-AE0C-C832C08EDCFA}" srcOrd="3" destOrd="0" presId="urn:microsoft.com/office/officeart/2005/8/layout/default#2"/>
    <dgm:cxn modelId="{45AD4AE0-7320-4EAF-98FE-44F31D5EEFE5}" type="presParOf" srcId="{FB316116-CA82-4468-9EE3-E03D43BB9684}" destId="{2A408BD7-CCAA-4A17-8CA9-C666A2999320}" srcOrd="4" destOrd="0" presId="urn:microsoft.com/office/officeart/2005/8/layout/default#2"/>
    <dgm:cxn modelId="{6FE42365-A703-4716-B5DE-2D842B15CBAE}" type="presParOf" srcId="{FB316116-CA82-4468-9EE3-E03D43BB9684}" destId="{A2B21944-624A-4627-9992-81BE854C935B}" srcOrd="5" destOrd="0" presId="urn:microsoft.com/office/officeart/2005/8/layout/default#2"/>
    <dgm:cxn modelId="{9BCEF5D7-FAD0-497C-99B6-8A7B20F28EF5}" type="presParOf" srcId="{FB316116-CA82-4468-9EE3-E03D43BB9684}" destId="{F9AD5271-281E-4CCE-9060-1971851432B2}" srcOrd="6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Zdynamizowanie studenckiego ruchu naukowego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Kierunki studiów, które będą unikatowe, posiadające swoją tożsamość w skali kraju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Uzyskiwanie pozytywnych ocen zewnętrznych (akredytacji) jak również ocen studentów i absolwentów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DD62494C-4E22-4166-81FB-B9A5FBBCC21F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Wdrożenie zmodyfikowanego systemu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jakości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kształcenia, zwiększenie oferty kształcenia w języku angielskim, podwójny dyplom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B6E48-A167-4CC5-9C0B-799FB2DBD72D}" type="parTrans" cxnId="{A4CF2FE1-DD78-4833-AA8B-5F566EBA3DBC}">
      <dgm:prSet/>
      <dgm:spPr/>
      <dgm:t>
        <a:bodyPr/>
        <a:lstStyle/>
        <a:p>
          <a:endParaRPr lang="pl-PL"/>
        </a:p>
      </dgm:t>
    </dgm:pt>
    <dgm:pt modelId="{1DDCF419-EC0F-40FB-BD1B-2E7C3C7648FD}" type="sibTrans" cxnId="{A4CF2FE1-DD78-4833-AA8B-5F566EBA3DBC}">
      <dgm:prSet/>
      <dgm:spPr/>
      <dgm:t>
        <a:bodyPr/>
        <a:lstStyle/>
        <a:p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E52527-0CBF-4784-ADE4-20A472C2DA5B}" type="pres">
      <dgm:prSet presAssocID="{D7C8EAA3-A24F-416C-B9EB-12EB8D688A6C}" presName="parentText" presStyleLbl="node1" presStyleIdx="0" presStyleCnt="4" custScaleY="76810" custLinFactY="78396" custLinFactNeighborX="-8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F5C69F-2516-479F-8079-279D918CD4F2}" type="pres">
      <dgm:prSet presAssocID="{A969B32D-DF74-4495-BD96-5DD2F3B037E4}" presName="spacer" presStyleCnt="0"/>
      <dgm:spPr/>
    </dgm:pt>
    <dgm:pt modelId="{17C76756-1FB4-40FF-806C-39464F846190}" type="pres">
      <dgm:prSet presAssocID="{99A718BD-1526-4B0E-8B72-D344C9522E8E}" presName="parentText" presStyleLbl="node1" presStyleIdx="1" presStyleCnt="4" custScaleY="77868" custLinFactY="86870" custLinFactNeighborX="-8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517BA7-B722-497A-874D-F4F5AD1D2CFD}" type="pres">
      <dgm:prSet presAssocID="{C57883F3-6A15-4F27-A443-A1630F5C9806}" presName="spacer" presStyleCnt="0"/>
      <dgm:spPr/>
    </dgm:pt>
    <dgm:pt modelId="{019D12CE-6483-4F64-AE54-921D86092A4D}" type="pres">
      <dgm:prSet presAssocID="{F118BBB6-7C2F-45C2-9310-B52DDF1976DD}" presName="parentText" presStyleLbl="node1" presStyleIdx="2" presStyleCnt="4" custScaleY="86582" custLinFactY="93678" custLinFactNeighborX="9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313726-843B-463E-A34F-81F4789DE992}" type="pres">
      <dgm:prSet presAssocID="{A6E52AFF-3AB1-4E5F-A565-1D77246A02D4}" presName="spacer" presStyleCnt="0"/>
      <dgm:spPr/>
    </dgm:pt>
    <dgm:pt modelId="{FE07507A-C4C3-403C-9BAE-F92C9E4F56A2}" type="pres">
      <dgm:prSet presAssocID="{DD62494C-4E22-4166-81FB-B9A5FBBCC21F}" presName="parentText" presStyleLbl="node1" presStyleIdx="3" presStyleCnt="4" custScaleY="77868" custLinFactY="-248016" custLinFactNeighborX="426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7CF4A3B5-059D-42C6-BFCC-5092A9C64D47}" type="presOf" srcId="{DD62494C-4E22-4166-81FB-B9A5FBBCC21F}" destId="{FE07507A-C4C3-403C-9BAE-F92C9E4F56A2}" srcOrd="0" destOrd="0" presId="urn:microsoft.com/office/officeart/2005/8/layout/vList2"/>
    <dgm:cxn modelId="{D0ED2BE1-ADBF-42BF-B593-DD26133343E4}" type="presOf" srcId="{D7C8EAA3-A24F-416C-B9EB-12EB8D688A6C}" destId="{E3E52527-0CBF-4784-ADE4-20A472C2DA5B}" srcOrd="0" destOrd="0" presId="urn:microsoft.com/office/officeart/2005/8/layout/vList2"/>
    <dgm:cxn modelId="{BC571C71-2FE0-43C5-B511-1E0BF25A2464}" type="presOf" srcId="{92014B6C-4618-412A-98AD-1C278B4FC1DC}" destId="{6D320270-E6DA-4B81-9C8D-E842730749A7}" srcOrd="0" destOrd="0" presId="urn:microsoft.com/office/officeart/2005/8/layout/vList2"/>
    <dgm:cxn modelId="{A4CF2FE1-DD78-4833-AA8B-5F566EBA3DBC}" srcId="{92014B6C-4618-412A-98AD-1C278B4FC1DC}" destId="{DD62494C-4E22-4166-81FB-B9A5FBBCC21F}" srcOrd="3" destOrd="0" parTransId="{C52B6E48-A167-4CC5-9C0B-799FB2DBD72D}" sibTransId="{1DDCF419-EC0F-40FB-BD1B-2E7C3C7648FD}"/>
    <dgm:cxn modelId="{6B2DF001-2784-46BB-93CF-F8C571605CCD}" type="presOf" srcId="{99A718BD-1526-4B0E-8B72-D344C9522E8E}" destId="{17C76756-1FB4-40FF-806C-39464F846190}" srcOrd="0" destOrd="0" presId="urn:microsoft.com/office/officeart/2005/8/layout/vList2"/>
    <dgm:cxn modelId="{D63752EA-8C85-47F9-A8AF-0423DDA3B030}" srcId="{92014B6C-4618-412A-98AD-1C278B4FC1DC}" destId="{F118BBB6-7C2F-45C2-9310-B52DDF1976DD}" srcOrd="2" destOrd="0" parTransId="{3C238C57-4A8F-4D0D-960D-15925E83BA69}" sibTransId="{A6E52AFF-3AB1-4E5F-A565-1D77246A02D4}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8EB9AB7F-D464-46F3-BF58-D989F370DF21}" type="presOf" srcId="{F118BBB6-7C2F-45C2-9310-B52DDF1976DD}" destId="{019D12CE-6483-4F64-AE54-921D86092A4D}" srcOrd="0" destOrd="0" presId="urn:microsoft.com/office/officeart/2005/8/layout/vList2"/>
    <dgm:cxn modelId="{393CE442-52E9-45F1-B764-F487E36D54B7}" type="presParOf" srcId="{6D320270-E6DA-4B81-9C8D-E842730749A7}" destId="{E3E52527-0CBF-4784-ADE4-20A472C2DA5B}" srcOrd="0" destOrd="0" presId="urn:microsoft.com/office/officeart/2005/8/layout/vList2"/>
    <dgm:cxn modelId="{59D7B135-F4B0-4D62-A731-552E4CA588F7}" type="presParOf" srcId="{6D320270-E6DA-4B81-9C8D-E842730749A7}" destId="{E0F5C69F-2516-479F-8079-279D918CD4F2}" srcOrd="1" destOrd="0" presId="urn:microsoft.com/office/officeart/2005/8/layout/vList2"/>
    <dgm:cxn modelId="{A05FF75B-1BDD-430D-9F19-D6846E04A64F}" type="presParOf" srcId="{6D320270-E6DA-4B81-9C8D-E842730749A7}" destId="{17C76756-1FB4-40FF-806C-39464F846190}" srcOrd="2" destOrd="0" presId="urn:microsoft.com/office/officeart/2005/8/layout/vList2"/>
    <dgm:cxn modelId="{50C53DD5-5031-4503-A969-AFE7A0DEA107}" type="presParOf" srcId="{6D320270-E6DA-4B81-9C8D-E842730749A7}" destId="{41517BA7-B722-497A-874D-F4F5AD1D2CFD}" srcOrd="3" destOrd="0" presId="urn:microsoft.com/office/officeart/2005/8/layout/vList2"/>
    <dgm:cxn modelId="{13CA1FB6-6A7A-45B1-875D-E8A6C0A3E7BE}" type="presParOf" srcId="{6D320270-E6DA-4B81-9C8D-E842730749A7}" destId="{019D12CE-6483-4F64-AE54-921D86092A4D}" srcOrd="4" destOrd="0" presId="urn:microsoft.com/office/officeart/2005/8/layout/vList2"/>
    <dgm:cxn modelId="{16047BAE-DA3A-4B87-BFE3-810DE96FEEAF}" type="presParOf" srcId="{6D320270-E6DA-4B81-9C8D-E842730749A7}" destId="{84313726-843B-463E-A34F-81F4789DE992}" srcOrd="5" destOrd="0" presId="urn:microsoft.com/office/officeart/2005/8/layout/vList2"/>
    <dgm:cxn modelId="{D9F23454-EC21-44B6-8054-D03380BEC5C7}" type="presParOf" srcId="{6D320270-E6DA-4B81-9C8D-E842730749A7}" destId="{FE07507A-C4C3-403C-9BAE-F92C9E4F56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1900" b="1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Reagowanie na zmiany społeczno-gospodarcze przekładające się na modyfikowanie </a:t>
          </a:r>
          <a:r>
            <a:rPr lang="pl-PL" sz="1900" b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oferty kształcenia </a:t>
          </a:r>
          <a:r>
            <a:rPr lang="pl-PL" sz="1900" b="1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UJK oraz systematyczne jej poszerzanie</a:t>
          </a:r>
          <a:endParaRPr lang="pl-PL" sz="1900" b="1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>
            <a:solidFill>
              <a:srgbClr val="005392"/>
            </a:solidFill>
          </a:endParaRPr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>
            <a:solidFill>
              <a:srgbClr val="005392"/>
            </a:solidFill>
          </a:endParaRPr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Wzmocnienie działań mających na celu motywowanie i zachęcanie  studentów  do udziału w </a:t>
          </a:r>
          <a:r>
            <a:rPr lang="pl-PL" sz="2000" b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procesie </a:t>
          </a:r>
          <a:r>
            <a:rPr lang="pl-PL" sz="2000" b="1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ankietyzacji</a:t>
          </a:r>
          <a:endParaRPr lang="pl-PL" sz="2000" b="1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>
            <a:solidFill>
              <a:srgbClr val="005392"/>
            </a:solidFill>
          </a:endParaRPr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>
            <a:solidFill>
              <a:srgbClr val="005392"/>
            </a:solidFill>
          </a:endParaRPr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Dbałość o dobrą współpracę z otoczeniem </a:t>
          </a:r>
          <a:r>
            <a:rPr lang="pl-PL" sz="2000" b="1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społeczno-gospodarczym oraz  pozyskiwanie nowych partnerów w zakresie prowadzonych i uruchamianych  kierunków studiów </a:t>
          </a:r>
          <a:endParaRPr lang="pl-PL" sz="2000" b="1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>
            <a:solidFill>
              <a:srgbClr val="005392"/>
            </a:solidFill>
          </a:endParaRPr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>
            <a:solidFill>
              <a:srgbClr val="005392"/>
            </a:solidFill>
          </a:endParaRPr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E52527-0CBF-4784-ADE4-20A472C2DA5B}" type="pres">
      <dgm:prSet presAssocID="{D7C8EAA3-A24F-416C-B9EB-12EB8D688A6C}" presName="parentText" presStyleLbl="node1" presStyleIdx="0" presStyleCnt="3" custScaleY="94513" custLinFactNeighborY="3036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F5C69F-2516-479F-8079-279D918CD4F2}" type="pres">
      <dgm:prSet presAssocID="{A969B32D-DF74-4495-BD96-5DD2F3B037E4}" presName="spacer" presStyleCnt="0"/>
      <dgm:spPr/>
    </dgm:pt>
    <dgm:pt modelId="{17C76756-1FB4-40FF-806C-39464F846190}" type="pres">
      <dgm:prSet presAssocID="{99A718BD-1526-4B0E-8B72-D344C9522E8E}" presName="parentText" presStyleLbl="node1" presStyleIdx="1" presStyleCnt="3" custScaleY="77868" custLinFactNeighborY="781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517BA7-B722-497A-874D-F4F5AD1D2CFD}" type="pres">
      <dgm:prSet presAssocID="{C57883F3-6A15-4F27-A443-A1630F5C9806}" presName="spacer" presStyleCnt="0"/>
      <dgm:spPr/>
    </dgm:pt>
    <dgm:pt modelId="{D2896819-9DC6-4F7A-A40C-B46987B4C2D8}" type="pres">
      <dgm:prSet presAssocID="{E061FA11-38CB-4B24-992C-ABF24E863637}" presName="parentText" presStyleLbl="node1" presStyleIdx="2" presStyleCnt="3" custScaleY="76810" custLinFactNeighborY="846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5DD4663D-560C-4406-8DEF-F7CD81011D8F}" srcId="{92014B6C-4618-412A-98AD-1C278B4FC1DC}" destId="{E061FA11-38CB-4B24-992C-ABF24E863637}" srcOrd="2" destOrd="0" parTransId="{713F084F-7DEA-4D9C-9B61-D367EBD47E40}" sibTransId="{0385DF6B-0088-4B1E-9B4D-737D53A4B92F}"/>
    <dgm:cxn modelId="{DCECB80D-C460-436A-BE97-62C7FF9ABF27}" type="presOf" srcId="{D7C8EAA3-A24F-416C-B9EB-12EB8D688A6C}" destId="{E3E52527-0CBF-4784-ADE4-20A472C2DA5B}" srcOrd="0" destOrd="0" presId="urn:microsoft.com/office/officeart/2005/8/layout/vList2"/>
    <dgm:cxn modelId="{E8CA42EE-1E46-428B-82AC-1DA4FB5960B2}" type="presOf" srcId="{E061FA11-38CB-4B24-992C-ABF24E863637}" destId="{D2896819-9DC6-4F7A-A40C-B46987B4C2D8}" srcOrd="0" destOrd="0" presId="urn:microsoft.com/office/officeart/2005/8/layout/vList2"/>
    <dgm:cxn modelId="{D4A746EF-7F65-4679-BB05-C29C792C99A0}" type="presOf" srcId="{92014B6C-4618-412A-98AD-1C278B4FC1DC}" destId="{6D320270-E6DA-4B81-9C8D-E842730749A7}" srcOrd="0" destOrd="0" presId="urn:microsoft.com/office/officeart/2005/8/layout/vList2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56725071-3793-4649-B7C3-4DA1E86E81B6}" type="presOf" srcId="{99A718BD-1526-4B0E-8B72-D344C9522E8E}" destId="{17C76756-1FB4-40FF-806C-39464F846190}" srcOrd="0" destOrd="0" presId="urn:microsoft.com/office/officeart/2005/8/layout/vList2"/>
    <dgm:cxn modelId="{14BEBB41-F7B7-463D-AE3C-D3900E4229BF}" type="presParOf" srcId="{6D320270-E6DA-4B81-9C8D-E842730749A7}" destId="{E3E52527-0CBF-4784-ADE4-20A472C2DA5B}" srcOrd="0" destOrd="0" presId="urn:microsoft.com/office/officeart/2005/8/layout/vList2"/>
    <dgm:cxn modelId="{BC77460E-0CD1-4577-A9A1-3DA5E0C4E194}" type="presParOf" srcId="{6D320270-E6DA-4B81-9C8D-E842730749A7}" destId="{E0F5C69F-2516-479F-8079-279D918CD4F2}" srcOrd="1" destOrd="0" presId="urn:microsoft.com/office/officeart/2005/8/layout/vList2"/>
    <dgm:cxn modelId="{9549B3E3-EA54-4F9E-B733-04EA65A8A97E}" type="presParOf" srcId="{6D320270-E6DA-4B81-9C8D-E842730749A7}" destId="{17C76756-1FB4-40FF-806C-39464F846190}" srcOrd="2" destOrd="0" presId="urn:microsoft.com/office/officeart/2005/8/layout/vList2"/>
    <dgm:cxn modelId="{640A4D42-D360-4759-8E2E-5E4B417F7479}" type="presParOf" srcId="{6D320270-E6DA-4B81-9C8D-E842730749A7}" destId="{41517BA7-B722-497A-874D-F4F5AD1D2CFD}" srcOrd="3" destOrd="0" presId="urn:microsoft.com/office/officeart/2005/8/layout/vList2"/>
    <dgm:cxn modelId="{BC3B8CD5-FB1E-41CB-ADB9-09BD37BF1F9C}" type="presParOf" srcId="{6D320270-E6DA-4B81-9C8D-E842730749A7}" destId="{D2896819-9DC6-4F7A-A40C-B46987B4C2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ogólnoakademickim – włączanie studentów w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realizację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badań naukowych</a:t>
          </a: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/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/>
        </a:p>
      </dgm:t>
    </dgm:pt>
    <dgm:pt modelId="{B1E42E9C-61D2-4C4A-8233-A3681D04498F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osiągania  kierunkowych i przedmiotowych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efektów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uczenia się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B42BD-684A-4037-AB84-37C6BEB26DAC}" type="parTrans" cxnId="{4965C28E-479C-46EB-87A9-BBC46CE8883C}">
      <dgm:prSet/>
      <dgm:spPr/>
      <dgm:t>
        <a:bodyPr/>
        <a:lstStyle/>
        <a:p>
          <a:endParaRPr lang="pl-PL"/>
        </a:p>
      </dgm:t>
    </dgm:pt>
    <dgm:pt modelId="{F80A42DE-63FF-4227-A1A6-57E996955DD7}" type="sibTrans" cxnId="{4965C28E-479C-46EB-87A9-BBC46CE8883C}">
      <dgm:prSet/>
      <dgm:spPr/>
      <dgm:t>
        <a:bodyPr/>
        <a:lstStyle/>
        <a:p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praktycznym – wzmacnianie działań umożliwiających uzyskanie przez studentów praktycznych umiejętności zawodowych</a:t>
          </a:r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9D12CE-6483-4F64-AE54-921D86092A4D}" type="pres">
      <dgm:prSet presAssocID="{F118BBB6-7C2F-45C2-9310-B52DDF1976DD}" presName="parentText" presStyleLbl="node1" presStyleIdx="0" presStyleCnt="3" custScaleY="86582" custLinFactY="73809" custLinFactNeighborX="3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716604-05F9-44D5-8C8A-C37E627452CA}" type="pres">
      <dgm:prSet presAssocID="{A6E52AFF-3AB1-4E5F-A565-1D77246A02D4}" presName="spacer" presStyleCnt="0"/>
      <dgm:spPr/>
    </dgm:pt>
    <dgm:pt modelId="{D2896819-9DC6-4F7A-A40C-B46987B4C2D8}" type="pres">
      <dgm:prSet presAssocID="{E061FA11-38CB-4B24-992C-ABF24E863637}" presName="parentText" presStyleLbl="node1" presStyleIdx="1" presStyleCnt="3" custScaleY="76810" custLinFactY="-100855" custLinFactNeighborX="55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BED404-9274-4A56-A9FA-4B418A1AF320}" type="pres">
      <dgm:prSet presAssocID="{0385DF6B-0088-4B1E-9B4D-737D53A4B92F}" presName="spacer" presStyleCnt="0"/>
      <dgm:spPr/>
    </dgm:pt>
    <dgm:pt modelId="{3164DA3C-2A34-452E-8F95-A32A00333516}" type="pres">
      <dgm:prSet presAssocID="{B1E42E9C-61D2-4C4A-8233-A3681D04498F}" presName="parentText" presStyleLbl="node1" presStyleIdx="2" presStyleCnt="3" custScaleY="77868" custLinFactNeighborX="-4946" custLinFactNeighborY="917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D4663D-560C-4406-8DEF-F7CD81011D8F}" srcId="{92014B6C-4618-412A-98AD-1C278B4FC1DC}" destId="{E061FA11-38CB-4B24-992C-ABF24E863637}" srcOrd="1" destOrd="0" parTransId="{713F084F-7DEA-4D9C-9B61-D367EBD47E40}" sibTransId="{0385DF6B-0088-4B1E-9B4D-737D53A4B92F}"/>
    <dgm:cxn modelId="{040227DF-78D3-49B2-85AB-1AFD68CC2C61}" type="presOf" srcId="{F118BBB6-7C2F-45C2-9310-B52DDF1976DD}" destId="{019D12CE-6483-4F64-AE54-921D86092A4D}" srcOrd="0" destOrd="0" presId="urn:microsoft.com/office/officeart/2005/8/layout/vList2"/>
    <dgm:cxn modelId="{D11B9E41-62D5-4780-B86E-1F56A1836F47}" type="presOf" srcId="{92014B6C-4618-412A-98AD-1C278B4FC1DC}" destId="{6D320270-E6DA-4B81-9C8D-E842730749A7}" srcOrd="0" destOrd="0" presId="urn:microsoft.com/office/officeart/2005/8/layout/vList2"/>
    <dgm:cxn modelId="{1C4CD393-2491-4439-B0B9-8B00A94615C3}" type="presOf" srcId="{E061FA11-38CB-4B24-992C-ABF24E863637}" destId="{D2896819-9DC6-4F7A-A40C-B46987B4C2D8}" srcOrd="0" destOrd="0" presId="urn:microsoft.com/office/officeart/2005/8/layout/vList2"/>
    <dgm:cxn modelId="{D63752EA-8C85-47F9-A8AF-0423DDA3B030}" srcId="{92014B6C-4618-412A-98AD-1C278B4FC1DC}" destId="{F118BBB6-7C2F-45C2-9310-B52DDF1976DD}" srcOrd="0" destOrd="0" parTransId="{3C238C57-4A8F-4D0D-960D-15925E83BA69}" sibTransId="{A6E52AFF-3AB1-4E5F-A565-1D77246A02D4}"/>
    <dgm:cxn modelId="{4965C28E-479C-46EB-87A9-BBC46CE8883C}" srcId="{92014B6C-4618-412A-98AD-1C278B4FC1DC}" destId="{B1E42E9C-61D2-4C4A-8233-A3681D04498F}" srcOrd="2" destOrd="0" parTransId="{8A7B42BD-684A-4037-AB84-37C6BEB26DAC}" sibTransId="{F80A42DE-63FF-4227-A1A6-57E996955DD7}"/>
    <dgm:cxn modelId="{88F153BA-6E59-4AA3-805E-927B9D4419F2}" type="presOf" srcId="{B1E42E9C-61D2-4C4A-8233-A3681D04498F}" destId="{3164DA3C-2A34-452E-8F95-A32A00333516}" srcOrd="0" destOrd="0" presId="urn:microsoft.com/office/officeart/2005/8/layout/vList2"/>
    <dgm:cxn modelId="{33841556-0274-41EF-AF05-650D1E41F1C7}" type="presParOf" srcId="{6D320270-E6DA-4B81-9C8D-E842730749A7}" destId="{019D12CE-6483-4F64-AE54-921D86092A4D}" srcOrd="0" destOrd="0" presId="urn:microsoft.com/office/officeart/2005/8/layout/vList2"/>
    <dgm:cxn modelId="{2E0DB9A2-4283-4C68-9CFA-DBDE61EB5277}" type="presParOf" srcId="{6D320270-E6DA-4B81-9C8D-E842730749A7}" destId="{5B716604-05F9-44D5-8C8A-C37E627452CA}" srcOrd="1" destOrd="0" presId="urn:microsoft.com/office/officeart/2005/8/layout/vList2"/>
    <dgm:cxn modelId="{8EB81AD6-DE3A-4128-83AA-97B98B26DD9B}" type="presParOf" srcId="{6D320270-E6DA-4B81-9C8D-E842730749A7}" destId="{D2896819-9DC6-4F7A-A40C-B46987B4C2D8}" srcOrd="2" destOrd="0" presId="urn:microsoft.com/office/officeart/2005/8/layout/vList2"/>
    <dgm:cxn modelId="{BCC4364E-DCEF-4C5C-99D4-B917DB17CE9E}" type="presParOf" srcId="{6D320270-E6DA-4B81-9C8D-E842730749A7}" destId="{01BED404-9274-4A56-A9FA-4B418A1AF320}" srcOrd="3" destOrd="0" presId="urn:microsoft.com/office/officeart/2005/8/layout/vList2"/>
    <dgm:cxn modelId="{A818F27B-4639-4296-88B4-E39D3F5E456C}" type="presParOf" srcId="{6D320270-E6DA-4B81-9C8D-E842730749A7}" destId="{3164DA3C-2A34-452E-8F95-A32A003335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Wdrażanie nowoczesnych form zajęć z wykorzystaniem metod i technik kształcenia </a:t>
          </a:r>
          <a:r>
            <a:rPr lang="pl-PL" sz="2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odległość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Wspieranie studentów w procesie uczenia się </a:t>
          </a:r>
        </a:p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monitorowanie warunków kształcenia i organizacji studiów</a:t>
          </a: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/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/>
        </a:p>
      </dgm:t>
    </dgm:pt>
    <dgm:pt modelId="{481D9CB3-BA2C-4179-A5A7-E20CEF70382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Upowszechnianie informacji nt. jakości kształcenia oraz dbałość o dostępność i jakość informacji o studiach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EE5EF-130C-4AE5-B972-7AFB2B5C7405}" type="parTrans" cxnId="{B4BBEB2D-C6D5-4578-A708-7AC9B150EBE2}">
      <dgm:prSet/>
      <dgm:spPr/>
      <dgm:t>
        <a:bodyPr/>
        <a:lstStyle/>
        <a:p>
          <a:endParaRPr lang="pl-PL"/>
        </a:p>
      </dgm:t>
    </dgm:pt>
    <dgm:pt modelId="{7E37166C-407E-460D-B738-8D5B79C0CDFC}" type="sibTrans" cxnId="{B4BBEB2D-C6D5-4578-A708-7AC9B150EBE2}">
      <dgm:prSet/>
      <dgm:spPr/>
      <dgm:t>
        <a:bodyPr/>
        <a:lstStyle/>
        <a:p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9D12CE-6483-4F64-AE54-921D86092A4D}" type="pres">
      <dgm:prSet presAssocID="{F118BBB6-7C2F-45C2-9310-B52DDF1976DD}" presName="parentText" presStyleLbl="node1" presStyleIdx="0" presStyleCnt="3" custScaleY="86582" custLinFactY="100000" custLinFactNeighborX="1573" custLinFactNeighborY="11236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716604-05F9-44D5-8C8A-C37E627452CA}" type="pres">
      <dgm:prSet presAssocID="{A6E52AFF-3AB1-4E5F-A565-1D77246A02D4}" presName="spacer" presStyleCnt="0"/>
      <dgm:spPr/>
    </dgm:pt>
    <dgm:pt modelId="{D2896819-9DC6-4F7A-A40C-B46987B4C2D8}" type="pres">
      <dgm:prSet presAssocID="{E061FA11-38CB-4B24-992C-ABF24E863637}" presName="parentText" presStyleLbl="node1" presStyleIdx="1" presStyleCnt="3" custScaleY="76810" custLinFactY="-779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BED404-9274-4A56-A9FA-4B418A1AF320}" type="pres">
      <dgm:prSet presAssocID="{0385DF6B-0088-4B1E-9B4D-737D53A4B92F}" presName="spacer" presStyleCnt="0"/>
      <dgm:spPr/>
    </dgm:pt>
    <dgm:pt modelId="{1CE8A2FD-A989-4DE9-8DA8-33C37DABE106}" type="pres">
      <dgm:prSet presAssocID="{481D9CB3-BA2C-4179-A5A7-E20CEF703829}" presName="parentText" presStyleLbl="node1" presStyleIdx="2" presStyleCnt="3" custAng="0" custScaleY="92201" custLinFactY="25722" custLinFactNeighborX="-4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BBEB2D-C6D5-4578-A708-7AC9B150EBE2}" srcId="{92014B6C-4618-412A-98AD-1C278B4FC1DC}" destId="{481D9CB3-BA2C-4179-A5A7-E20CEF703829}" srcOrd="2" destOrd="0" parTransId="{5DEEE5EF-130C-4AE5-B972-7AFB2B5C7405}" sibTransId="{7E37166C-407E-460D-B738-8D5B79C0CDFC}"/>
    <dgm:cxn modelId="{5DD4663D-560C-4406-8DEF-F7CD81011D8F}" srcId="{92014B6C-4618-412A-98AD-1C278B4FC1DC}" destId="{E061FA11-38CB-4B24-992C-ABF24E863637}" srcOrd="1" destOrd="0" parTransId="{713F084F-7DEA-4D9C-9B61-D367EBD47E40}" sibTransId="{0385DF6B-0088-4B1E-9B4D-737D53A4B92F}"/>
    <dgm:cxn modelId="{040227DF-78D3-49B2-85AB-1AFD68CC2C61}" type="presOf" srcId="{F118BBB6-7C2F-45C2-9310-B52DDF1976DD}" destId="{019D12CE-6483-4F64-AE54-921D86092A4D}" srcOrd="0" destOrd="0" presId="urn:microsoft.com/office/officeart/2005/8/layout/vList2"/>
    <dgm:cxn modelId="{D11B9E41-62D5-4780-B86E-1F56A1836F47}" type="presOf" srcId="{92014B6C-4618-412A-98AD-1C278B4FC1DC}" destId="{6D320270-E6DA-4B81-9C8D-E842730749A7}" srcOrd="0" destOrd="0" presId="urn:microsoft.com/office/officeart/2005/8/layout/vList2"/>
    <dgm:cxn modelId="{1C4CD393-2491-4439-B0B9-8B00A94615C3}" type="presOf" srcId="{E061FA11-38CB-4B24-992C-ABF24E863637}" destId="{D2896819-9DC6-4F7A-A40C-B46987B4C2D8}" srcOrd="0" destOrd="0" presId="urn:microsoft.com/office/officeart/2005/8/layout/vList2"/>
    <dgm:cxn modelId="{D63752EA-8C85-47F9-A8AF-0423DDA3B030}" srcId="{92014B6C-4618-412A-98AD-1C278B4FC1DC}" destId="{F118BBB6-7C2F-45C2-9310-B52DDF1976DD}" srcOrd="0" destOrd="0" parTransId="{3C238C57-4A8F-4D0D-960D-15925E83BA69}" sibTransId="{A6E52AFF-3AB1-4E5F-A565-1D77246A02D4}"/>
    <dgm:cxn modelId="{1ED3E2B0-B20A-4035-B307-2C0E71282A7A}" type="presOf" srcId="{481D9CB3-BA2C-4179-A5A7-E20CEF703829}" destId="{1CE8A2FD-A989-4DE9-8DA8-33C37DABE106}" srcOrd="0" destOrd="0" presId="urn:microsoft.com/office/officeart/2005/8/layout/vList2"/>
    <dgm:cxn modelId="{33841556-0274-41EF-AF05-650D1E41F1C7}" type="presParOf" srcId="{6D320270-E6DA-4B81-9C8D-E842730749A7}" destId="{019D12CE-6483-4F64-AE54-921D86092A4D}" srcOrd="0" destOrd="0" presId="urn:microsoft.com/office/officeart/2005/8/layout/vList2"/>
    <dgm:cxn modelId="{2E0DB9A2-4283-4C68-9CFA-DBDE61EB5277}" type="presParOf" srcId="{6D320270-E6DA-4B81-9C8D-E842730749A7}" destId="{5B716604-05F9-44D5-8C8A-C37E627452CA}" srcOrd="1" destOrd="0" presId="urn:microsoft.com/office/officeart/2005/8/layout/vList2"/>
    <dgm:cxn modelId="{8EB81AD6-DE3A-4128-83AA-97B98B26DD9B}" type="presParOf" srcId="{6D320270-E6DA-4B81-9C8D-E842730749A7}" destId="{D2896819-9DC6-4F7A-A40C-B46987B4C2D8}" srcOrd="2" destOrd="0" presId="urn:microsoft.com/office/officeart/2005/8/layout/vList2"/>
    <dgm:cxn modelId="{F0A12A1E-A992-4ABF-AD3F-9E813A592F63}" type="presParOf" srcId="{6D320270-E6DA-4B81-9C8D-E842730749A7}" destId="{01BED404-9274-4A56-A9FA-4B418A1AF320}" srcOrd="3" destOrd="0" presId="urn:microsoft.com/office/officeart/2005/8/layout/vList2"/>
    <dgm:cxn modelId="{CD5C3058-C19A-4B55-AF4D-7D1FC3E85F91}" type="presParOf" srcId="{6D320270-E6DA-4B81-9C8D-E842730749A7}" destId="{1CE8A2FD-A989-4DE9-8DA8-33C37DABE1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DDD2-3A80-43A0-B484-6997613F3399}">
      <dsp:nvSpPr>
        <dsp:cNvPr id="0" name=""/>
        <dsp:cNvSpPr/>
      </dsp:nvSpPr>
      <dsp:spPr>
        <a:xfrm>
          <a:off x="3517285" y="1228326"/>
          <a:ext cx="1573570" cy="15737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0A511A-369F-4C82-B118-C81D4D64AE40}">
      <dsp:nvSpPr>
        <dsp:cNvPr id="0" name=""/>
        <dsp:cNvSpPr/>
      </dsp:nvSpPr>
      <dsp:spPr>
        <a:xfrm>
          <a:off x="3131844" y="331233"/>
          <a:ext cx="2408063" cy="964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WMP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spotkań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sp:txBody>
      <dsp:txXfrm>
        <a:off x="3131844" y="331233"/>
        <a:ext cx="2408063" cy="964907"/>
      </dsp:txXfrm>
    </dsp:sp>
    <dsp:sp modelId="{23FE36AB-64A0-4451-B1EA-23083A52E564}">
      <dsp:nvSpPr>
        <dsp:cNvPr id="0" name=""/>
        <dsp:cNvSpPr/>
      </dsp:nvSpPr>
      <dsp:spPr>
        <a:xfrm>
          <a:off x="3978866" y="1450255"/>
          <a:ext cx="1573570" cy="1573763"/>
        </a:xfrm>
        <a:prstGeom prst="ellipse">
          <a:avLst/>
        </a:prstGeom>
        <a:solidFill>
          <a:schemeClr val="accent5">
            <a:alpha val="50000"/>
            <a:hueOff val="-3553854"/>
            <a:satOff val="2020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D1E397-4A93-44F1-AE97-3724D99DB235}">
      <dsp:nvSpPr>
        <dsp:cNvPr id="0" name=""/>
        <dsp:cNvSpPr/>
      </dsp:nvSpPr>
      <dsp:spPr>
        <a:xfrm>
          <a:off x="5832640" y="2016227"/>
          <a:ext cx="2510667" cy="10613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WFH-Filia                           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spotkań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sp:txBody>
      <dsp:txXfrm>
        <a:off x="5832640" y="2016227"/>
        <a:ext cx="2510667" cy="1061397"/>
      </dsp:txXfrm>
    </dsp:sp>
    <dsp:sp modelId="{827AD35A-6F1D-45E0-93DF-3C66F2EBBDA4}">
      <dsp:nvSpPr>
        <dsp:cNvPr id="0" name=""/>
        <dsp:cNvSpPr/>
      </dsp:nvSpPr>
      <dsp:spPr>
        <a:xfrm>
          <a:off x="4092294" y="1949594"/>
          <a:ext cx="1573570" cy="1573763"/>
        </a:xfrm>
        <a:prstGeom prst="ellipse">
          <a:avLst/>
        </a:prstGeom>
        <a:solidFill>
          <a:schemeClr val="accent5">
            <a:alpha val="50000"/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6F2AB3-3465-4D77-A143-2E6986E9D137}">
      <dsp:nvSpPr>
        <dsp:cNvPr id="0" name=""/>
        <dsp:cNvSpPr/>
      </dsp:nvSpPr>
      <dsp:spPr>
        <a:xfrm>
          <a:off x="5688627" y="792094"/>
          <a:ext cx="2364360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WPAiZ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spotkań WKJK</a:t>
          </a:r>
          <a:endParaRPr lang="pl-PL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8627" y="792094"/>
        <a:ext cx="2364360" cy="1133765"/>
      </dsp:txXfrm>
    </dsp:sp>
    <dsp:sp modelId="{230D57D1-7462-4485-8FD2-DCD2728C9491}">
      <dsp:nvSpPr>
        <dsp:cNvPr id="0" name=""/>
        <dsp:cNvSpPr/>
      </dsp:nvSpPr>
      <dsp:spPr>
        <a:xfrm>
          <a:off x="3724918" y="2358655"/>
          <a:ext cx="1573570" cy="1573763"/>
        </a:xfrm>
        <a:prstGeom prst="ellipse">
          <a:avLst/>
        </a:prstGeom>
        <a:solidFill>
          <a:schemeClr val="accent5">
            <a:alpha val="50000"/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F0B62D-7B2E-4F65-B6A5-3D28ECE4B355}">
      <dsp:nvSpPr>
        <dsp:cNvPr id="0" name=""/>
        <dsp:cNvSpPr/>
      </dsp:nvSpPr>
      <dsp:spPr>
        <a:xfrm>
          <a:off x="5832640" y="3096342"/>
          <a:ext cx="2291135" cy="10372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WNS-Filia                       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pl-PL" sz="18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spotkań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sp:txBody>
      <dsp:txXfrm>
        <a:off x="5832640" y="3096342"/>
        <a:ext cx="2291135" cy="1037275"/>
      </dsp:txXfrm>
    </dsp:sp>
    <dsp:sp modelId="{67FAAAF4-7FA6-4B2F-89EF-8472622ECD43}">
      <dsp:nvSpPr>
        <dsp:cNvPr id="0" name=""/>
        <dsp:cNvSpPr/>
      </dsp:nvSpPr>
      <dsp:spPr>
        <a:xfrm>
          <a:off x="3261580" y="2350031"/>
          <a:ext cx="1573570" cy="1573763"/>
        </a:xfrm>
        <a:prstGeom prst="ellipse">
          <a:avLst/>
        </a:prstGeom>
        <a:solidFill>
          <a:schemeClr val="accent5">
            <a:alpha val="50000"/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EB9AB1-44E8-4C7F-A1C9-19656DD8113F}">
      <dsp:nvSpPr>
        <dsp:cNvPr id="0" name=""/>
        <dsp:cNvSpPr/>
      </dsp:nvSpPr>
      <dsp:spPr>
        <a:xfrm>
          <a:off x="432050" y="3024334"/>
          <a:ext cx="2371533" cy="10372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                         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spotkań WKJK</a:t>
          </a:r>
        </a:p>
      </dsp:txBody>
      <dsp:txXfrm>
        <a:off x="432050" y="3024334"/>
        <a:ext cx="2371533" cy="1037275"/>
      </dsp:txXfrm>
    </dsp:sp>
    <dsp:sp modelId="{0FF83F3C-4EC0-4C72-A0D7-928EBE701B11}">
      <dsp:nvSpPr>
        <dsp:cNvPr id="0" name=""/>
        <dsp:cNvSpPr/>
      </dsp:nvSpPr>
      <dsp:spPr>
        <a:xfrm>
          <a:off x="2942276" y="1949594"/>
          <a:ext cx="1573570" cy="1573763"/>
        </a:xfrm>
        <a:prstGeom prst="ellipse">
          <a:avLst/>
        </a:prstGeom>
        <a:solidFill>
          <a:schemeClr val="accent5">
            <a:alpha val="50000"/>
            <a:hueOff val="-17769267"/>
            <a:satOff val="10099"/>
            <a:lumOff val="-8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7F9C0E-1BC4-4199-BF97-4AFBFE9AC378}">
      <dsp:nvSpPr>
        <dsp:cNvPr id="0" name=""/>
        <dsp:cNvSpPr/>
      </dsp:nvSpPr>
      <dsp:spPr>
        <a:xfrm>
          <a:off x="216021" y="1800204"/>
          <a:ext cx="2227731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WPiA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spotkań WKJK</a:t>
          </a:r>
          <a:endParaRPr lang="pl-PL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1" y="1800204"/>
        <a:ext cx="2227731" cy="1133765"/>
      </dsp:txXfrm>
    </dsp:sp>
    <dsp:sp modelId="{DAEF47F9-E09C-4424-B8B2-C4D4CEFB4C4C}">
      <dsp:nvSpPr>
        <dsp:cNvPr id="0" name=""/>
        <dsp:cNvSpPr/>
      </dsp:nvSpPr>
      <dsp:spPr>
        <a:xfrm>
          <a:off x="3024343" y="1440167"/>
          <a:ext cx="1573570" cy="15737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513DA5-DCDF-420A-A7B6-DE1CBD58AD61}">
      <dsp:nvSpPr>
        <dsp:cNvPr id="0" name=""/>
        <dsp:cNvSpPr/>
      </dsp:nvSpPr>
      <dsp:spPr>
        <a:xfrm>
          <a:off x="216027" y="720080"/>
          <a:ext cx="2413703" cy="10613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                                     6 spotkań WKJK</a:t>
          </a:r>
          <a:endParaRPr lang="pl-PL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7" y="720080"/>
        <a:ext cx="2413703" cy="106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D492-D70F-47A9-BC35-DC81784BB813}">
      <dsp:nvSpPr>
        <dsp:cNvPr id="0" name=""/>
        <dsp:cNvSpPr/>
      </dsp:nvSpPr>
      <dsp:spPr>
        <a:xfrm>
          <a:off x="74861" y="448218"/>
          <a:ext cx="4045175" cy="2219442"/>
        </a:xfrm>
        <a:prstGeom prst="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Działania Uczelnianej </a:t>
          </a:r>
          <a:b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wydziałowych komisji ds. jakości kształcenia przekładają się na realizację coraz lepszej jakości kształcenia 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61" y="448218"/>
        <a:ext cx="4045175" cy="2219442"/>
      </dsp:txXfrm>
    </dsp:sp>
    <dsp:sp modelId="{0673AD2E-9AB2-4730-AF80-91E4AC373D5E}">
      <dsp:nvSpPr>
        <dsp:cNvPr id="0" name=""/>
        <dsp:cNvSpPr/>
      </dsp:nvSpPr>
      <dsp:spPr>
        <a:xfrm>
          <a:off x="4330831" y="455002"/>
          <a:ext cx="4045175" cy="2146071"/>
        </a:xfrm>
        <a:prstGeom prst="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roku akademickim 2018/2019 wszystkie akredytacje zakończone oceną </a:t>
          </a:r>
          <a:r>
            <a:rPr lang="pl-PL" sz="20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POZYTYWNĄ</a:t>
          </a:r>
          <a:endParaRPr lang="pl-PL" sz="2000" b="1" u="sng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  <a:sym typeface="Wingdings" pitchFamily="2" charset="2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Wszystkie złożone wnioski do </a:t>
          </a:r>
          <a:r>
            <a:rPr lang="pl-PL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MNiSW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 w sprawie uruchomienia nowych kierunków studiów rozpatrzone </a:t>
          </a:r>
          <a:r>
            <a:rPr lang="pl-PL" sz="20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rPr>
            <a:t>POZYTYWNIE</a:t>
          </a:r>
          <a:endParaRPr lang="pl-PL" sz="2000" b="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0831" y="455002"/>
        <a:ext cx="4045175" cy="2146071"/>
      </dsp:txXfrm>
    </dsp:sp>
    <dsp:sp modelId="{2A408BD7-CCAA-4A17-8CA9-C666A2999320}">
      <dsp:nvSpPr>
        <dsp:cNvPr id="0" name=""/>
        <dsp:cNvSpPr/>
      </dsp:nvSpPr>
      <dsp:spPr>
        <a:xfrm>
          <a:off x="39951" y="3168874"/>
          <a:ext cx="4045175" cy="2167259"/>
        </a:xfrm>
        <a:prstGeom prst="rect">
          <a:avLst/>
        </a:prstGeom>
        <a:solidFill>
          <a:srgbClr val="FFFF66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Udział studentów w ankietyzacji</a:t>
          </a:r>
          <a:endParaRPr lang="pl-PL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51" y="3168874"/>
        <a:ext cx="4045175" cy="2167259"/>
      </dsp:txXfrm>
    </dsp:sp>
    <dsp:sp modelId="{F9AD5271-281E-4CCE-9060-1971851432B2}">
      <dsp:nvSpPr>
        <dsp:cNvPr id="0" name=""/>
        <dsp:cNvSpPr/>
      </dsp:nvSpPr>
      <dsp:spPr>
        <a:xfrm>
          <a:off x="4247905" y="3205038"/>
          <a:ext cx="4045175" cy="213696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„przeciążenie” systemu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Podołaliśmy ! 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905" y="3205038"/>
        <a:ext cx="4045175" cy="2136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2527-0CBF-4784-ADE4-20A472C2DA5B}">
      <dsp:nvSpPr>
        <dsp:cNvPr id="0" name=""/>
        <dsp:cNvSpPr/>
      </dsp:nvSpPr>
      <dsp:spPr>
        <a:xfrm>
          <a:off x="0" y="1798739"/>
          <a:ext cx="8496944" cy="934624"/>
        </a:xfrm>
        <a:prstGeom prst="round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Zdynamizowanie studenckiego ruchu naukowego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5" y="1844364"/>
        <a:ext cx="8405694" cy="843374"/>
      </dsp:txXfrm>
    </dsp:sp>
    <dsp:sp modelId="{17C76756-1FB4-40FF-806C-39464F846190}">
      <dsp:nvSpPr>
        <dsp:cNvPr id="0" name=""/>
        <dsp:cNvSpPr/>
      </dsp:nvSpPr>
      <dsp:spPr>
        <a:xfrm>
          <a:off x="0" y="3023675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Kierunki studiów, które będą unikatowe, posiadające swoją tożsamość w skali kraju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3" y="3069928"/>
        <a:ext cx="8404438" cy="854991"/>
      </dsp:txXfrm>
    </dsp:sp>
    <dsp:sp modelId="{019D12CE-6483-4F64-AE54-921D86092A4D}">
      <dsp:nvSpPr>
        <dsp:cNvPr id="0" name=""/>
        <dsp:cNvSpPr/>
      </dsp:nvSpPr>
      <dsp:spPr>
        <a:xfrm>
          <a:off x="0" y="4241213"/>
          <a:ext cx="8496944" cy="10535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Uzyskiwanie pozytywnych ocen zewnętrznych (akredytacji) jak również ocen studentów i absolwentów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9" y="4292642"/>
        <a:ext cx="8394086" cy="950671"/>
      </dsp:txXfrm>
    </dsp:sp>
    <dsp:sp modelId="{FE07507A-C4C3-403C-9BAE-F92C9E4F56A2}">
      <dsp:nvSpPr>
        <dsp:cNvPr id="0" name=""/>
        <dsp:cNvSpPr/>
      </dsp:nvSpPr>
      <dsp:spPr>
        <a:xfrm>
          <a:off x="0" y="575410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Wdrożenie zmodyfikowanego systemu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jakości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kształcenia, zwiększenie oferty kształcenia w języku angielskim, podwójny dyplom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3" y="621663"/>
        <a:ext cx="8404438" cy="854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2527-0CBF-4784-ADE4-20A472C2DA5B}">
      <dsp:nvSpPr>
        <dsp:cNvPr id="0" name=""/>
        <dsp:cNvSpPr/>
      </dsp:nvSpPr>
      <dsp:spPr>
        <a:xfrm>
          <a:off x="0" y="1258894"/>
          <a:ext cx="8496944" cy="1132341"/>
        </a:xfrm>
        <a:prstGeom prst="round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Reagowanie na zmiany społeczno-gospodarcze przekładające się na modyfikowanie </a:t>
          </a:r>
          <a:r>
            <a:rPr lang="pl-PL" sz="1900" b="1" kern="1200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oferty kształcenia </a:t>
          </a:r>
          <a:r>
            <a:rPr lang="pl-PL" sz="1900" b="1" kern="1200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UJK oraz systematyczne jej poszerzanie</a:t>
          </a:r>
          <a:endParaRPr lang="pl-PL" sz="1900" b="1" kern="1200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76" y="1314170"/>
        <a:ext cx="8386392" cy="1021789"/>
      </dsp:txXfrm>
    </dsp:sp>
    <dsp:sp modelId="{17C76756-1FB4-40FF-806C-39464F846190}">
      <dsp:nvSpPr>
        <dsp:cNvPr id="0" name=""/>
        <dsp:cNvSpPr/>
      </dsp:nvSpPr>
      <dsp:spPr>
        <a:xfrm>
          <a:off x="0" y="2663618"/>
          <a:ext cx="8496944" cy="932920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Wzmocnienie działań mających na celu motywowanie i zachęcanie  studentów  do udziału w </a:t>
          </a:r>
          <a:r>
            <a:rPr lang="pl-PL" sz="2000" b="1" kern="1200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procesie </a:t>
          </a:r>
          <a:r>
            <a:rPr lang="pl-PL" sz="2000" b="1" kern="1200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ankietyzacji</a:t>
          </a:r>
          <a:endParaRPr lang="pl-PL" sz="2000" b="1" kern="1200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41" y="2709159"/>
        <a:ext cx="8405862" cy="841838"/>
      </dsp:txXfrm>
    </dsp:sp>
    <dsp:sp modelId="{D2896819-9DC6-4F7A-A40C-B46987B4C2D8}">
      <dsp:nvSpPr>
        <dsp:cNvPr id="0" name=""/>
        <dsp:cNvSpPr/>
      </dsp:nvSpPr>
      <dsp:spPr>
        <a:xfrm>
          <a:off x="0" y="3792900"/>
          <a:ext cx="8496944" cy="920245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Dbałość o dobrą współpracę z otoczeniem </a:t>
          </a:r>
          <a:r>
            <a:rPr lang="pl-PL" sz="2000" b="1" kern="1200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społeczno-gospodarczym oraz  pozyskiwanie nowych partnerów w zakresie prowadzonych i uruchamianych  kierunków studiów </a:t>
          </a:r>
          <a:endParaRPr lang="pl-PL" sz="2000" b="1" kern="1200" dirty="0">
            <a:solidFill>
              <a:srgbClr val="0053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23" y="3837823"/>
        <a:ext cx="8407098" cy="830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12CE-6483-4F64-AE54-921D86092A4D}">
      <dsp:nvSpPr>
        <dsp:cNvPr id="0" name=""/>
        <dsp:cNvSpPr/>
      </dsp:nvSpPr>
      <dsp:spPr>
        <a:xfrm>
          <a:off x="0" y="2310274"/>
          <a:ext cx="8424936" cy="10535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praktycznym – wzmacnianie działań umożliwiających uzyskanie przez studentów praktycznych umiejętności zawodowych</a:t>
          </a:r>
        </a:p>
      </dsp:txBody>
      <dsp:txXfrm>
        <a:off x="51429" y="2361703"/>
        <a:ext cx="8322078" cy="950671"/>
      </dsp:txXfrm>
    </dsp:sp>
    <dsp:sp modelId="{D2896819-9DC6-4F7A-A40C-B46987B4C2D8}">
      <dsp:nvSpPr>
        <dsp:cNvPr id="0" name=""/>
        <dsp:cNvSpPr/>
      </dsp:nvSpPr>
      <dsp:spPr>
        <a:xfrm>
          <a:off x="0" y="864092"/>
          <a:ext cx="8424936" cy="934624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ogólnoakademickim – włączanie studentów w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realizację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badań naukowych</a:t>
          </a:r>
        </a:p>
      </dsp:txBody>
      <dsp:txXfrm>
        <a:off x="45625" y="909717"/>
        <a:ext cx="8333686" cy="843374"/>
      </dsp:txXfrm>
    </dsp:sp>
    <dsp:sp modelId="{3164DA3C-2A34-452E-8F95-A32A00333516}">
      <dsp:nvSpPr>
        <dsp:cNvPr id="0" name=""/>
        <dsp:cNvSpPr/>
      </dsp:nvSpPr>
      <dsp:spPr>
        <a:xfrm>
          <a:off x="0" y="3759339"/>
          <a:ext cx="8424936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osiągania  kierunkowych i przedmiotowych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efektów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uczenia się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3" y="3805592"/>
        <a:ext cx="8332430" cy="854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12CE-6483-4F64-AE54-921D86092A4D}">
      <dsp:nvSpPr>
        <dsp:cNvPr id="0" name=""/>
        <dsp:cNvSpPr/>
      </dsp:nvSpPr>
      <dsp:spPr>
        <a:xfrm>
          <a:off x="0" y="2564903"/>
          <a:ext cx="8496944" cy="10535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Wdrażanie nowoczesnych form zajęć z wykorzystaniem metod i technik kształcenia </a:t>
          </a:r>
          <a:r>
            <a:rPr lang="pl-PL" sz="2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odległość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9" y="2616332"/>
        <a:ext cx="8394086" cy="950671"/>
      </dsp:txXfrm>
    </dsp:sp>
    <dsp:sp modelId="{D2896819-9DC6-4F7A-A40C-B46987B4C2D8}">
      <dsp:nvSpPr>
        <dsp:cNvPr id="0" name=""/>
        <dsp:cNvSpPr/>
      </dsp:nvSpPr>
      <dsp:spPr>
        <a:xfrm>
          <a:off x="0" y="1242348"/>
          <a:ext cx="8496944" cy="934624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Wspieranie studentów w procesie uczenia się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monitorowanie warunków kształcenia i organizacji studiów</a:t>
          </a:r>
        </a:p>
      </dsp:txBody>
      <dsp:txXfrm>
        <a:off x="45625" y="1287973"/>
        <a:ext cx="8405694" cy="843374"/>
      </dsp:txXfrm>
    </dsp:sp>
    <dsp:sp modelId="{1CE8A2FD-A989-4DE9-8DA8-33C37DABE106}">
      <dsp:nvSpPr>
        <dsp:cNvPr id="0" name=""/>
        <dsp:cNvSpPr/>
      </dsp:nvSpPr>
      <dsp:spPr>
        <a:xfrm>
          <a:off x="0" y="4000503"/>
          <a:ext cx="8496944" cy="11219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Upowszechnianie informacji nt. jakości kształcenia oraz dbałość o dostępność i jakość informacji o studiach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67" y="4055270"/>
        <a:ext cx="8387410" cy="101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BEDE8-5CD0-4ADF-B6B7-68E0FDF72F69}" type="datetimeFigureOut">
              <a:rPr lang="pl-PL" smtClean="0"/>
              <a:pPr/>
              <a:t>04.11.2019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82CD-4B52-421E-8670-1A4D351F7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486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B8C23-C0B5-4EF0-9DCA-9109E795F928}" type="datetimeFigureOut">
              <a:rPr lang="pl-PL"/>
              <a:pPr>
                <a:defRPr/>
              </a:pPr>
              <a:t>04.11.2019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F255E1-E66A-4502-960F-08D290D1B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338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234E3-6CFD-43F4-82CA-42B2B48A3038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DC735-08D6-4678-A033-92CFA4079733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A01C6-23D7-4C30-A257-B2044FD422CA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A01C6-23D7-4C30-A257-B2044FD422CA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0836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0836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BC01E-1E60-4395-8FC6-6BB507722E56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52B38-F45D-4A82-A690-8F003FEF9412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1C236-8642-4B09-8075-92C6B488A85B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E9BF0-7C59-40E4-B71C-DF85FDE63A1A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45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98F34-6090-40FC-8193-F720ACA25DC2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40644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04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56507-B97A-4CC9-8DD6-A401B782ADA6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56770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30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31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89030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49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56E1E-E822-4127-A4ED-BC2292BC86D7}" type="slidenum">
              <a:rPr lang="pl-PL" altLang="pl-PL" smtClean="0"/>
              <a:pPr/>
              <a:t>34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E797F-0CBF-4633-AE6E-CBB739E7881E}" type="slidenum">
              <a:rPr lang="pl-PL" altLang="pl-PL" smtClean="0"/>
              <a:pPr/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55774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E797F-0CBF-4633-AE6E-CBB739E7881E}" type="slidenum">
              <a:rPr lang="pl-PL" altLang="pl-PL" smtClean="0"/>
              <a:pPr/>
              <a:t>4</a:t>
            </a:fld>
            <a:endParaRPr lang="pl-PL" alt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4EE94-4F7F-4657-90BB-8CF285832483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4EE94-4F7F-4657-90BB-8CF285832483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4EE94-4F7F-4657-90BB-8CF285832483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0836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C4E757-19CB-404E-A62E-6C02A9E49055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D4A3ACE2-8A73-4DF4-B31F-3C214BCFCB5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457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B0D9-26A4-4221-BADE-91215295023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699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313C-57A7-4AE2-924C-BA067451068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643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035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68D7F08-D2AC-4498-9A5D-35AD5E57833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514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08D61-1E23-4F8B-A9EB-64AB6C995C5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045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1CABA-255E-449F-AF52-06EEBDBE9BF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717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22991-1ECD-4F9A-8173-94FD9481BBB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245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CDB2-0351-4F17-A8EF-1CF7610E733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113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5EAA4-480E-4DA6-8055-7EC02D0881B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0451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A1C65-5750-4B15-B872-ED5DDC584BD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580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4B1D7FA-AEB0-4F2B-8C58-91FA4816E6D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782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22525" y="346075"/>
            <a:ext cx="458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50925" y="32416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127799"/>
            <a:ext cx="914400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 </a:t>
            </a:r>
            <a:b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 działalności Uczelnianej Komisji ds. Jakości Kształcenia </a:t>
            </a:r>
            <a:b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 roku akademickim </a:t>
            </a:r>
            <a:r>
              <a:rPr kumimoji="0" lang="pl-PL" alt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2018/2019</a:t>
            </a:r>
            <a:endParaRPr kumimoji="0" lang="pl-PL" altLang="pl-PL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7975" y="5917185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75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Kielce</a:t>
            </a:r>
            <a:r>
              <a:rPr lang="pl-PL" altLang="pl-PL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l-PL" altLang="pl-P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 </a:t>
            </a:r>
            <a:r>
              <a:rPr lang="pl-PL" altLang="pl-PL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października </a:t>
            </a:r>
            <a:r>
              <a:rPr lang="pl-PL" altLang="pl-P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2019 </a:t>
            </a:r>
            <a:endParaRPr lang="pl-PL" altLang="pl-PL" sz="2000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www.oniks.pl/inc/i0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749" y="187256"/>
            <a:ext cx="2997425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4" name="AutoShape 2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6" name="AutoShape 2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8" name="AutoShape 24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0" name="AutoShape 2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2" name="AutoShape 2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4" name="AutoShape 3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6" name="AutoShape 3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  <p:pic>
        <p:nvPicPr>
          <p:cNvPr id="24" name="Obraz 23" descr="image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91" y="2717749"/>
            <a:ext cx="4778217" cy="30168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98438" y="260648"/>
            <a:ext cx="8643813" cy="858490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4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wydziałami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prowadzącymi kierunki wyznaczone do akredytacji programowej 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3200" dirty="0"/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 3" pitchFamily="18" charset="2"/>
              <a:buNone/>
            </a:pPr>
            <a:r>
              <a:rPr lang="pl-PL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2018/2019 odbyło się  5 AKREDYTACJI</a:t>
            </a:r>
            <a:endParaRPr lang="pl-PL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</a:pP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WLiNoZ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lekarski (studia jednolite magisterskie)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pozytywna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marzec 2019,</a:t>
            </a:r>
          </a:p>
          <a:p>
            <a:pPr>
              <a:buClr>
                <a:srgbClr val="00B050"/>
              </a:buClr>
            </a:pP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WAPiZ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ekonomia  (studia I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stopnia)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ocena: 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pozytywna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 2019,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</a:pP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WAPiZ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narodowe (studia I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stopnia)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pozytywna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wrzesień 2019,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Wydział Nauk Społecznych: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ekonomia (studia I  stopnia)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ocena: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pozytywna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wrzesień 2019,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0B05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Wydział Zamiejscowy: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mechatronika (studia I stopnia inż.)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oczekiwanie na raport i uchwałę PKA.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endParaRPr lang="pl-PL" sz="1700" i="1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1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  <p:sp>
        <p:nvSpPr>
          <p:cNvPr id="38917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xmlns="" id="{7B95D4B8-C1CE-4B16-BDEA-1B705A8D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0675" y="188640"/>
            <a:ext cx="8499797" cy="86409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konkursu z zakresu promowania Wewnętrznego Systemu Zapewniania Jakości Kształcenia w UJK</a:t>
            </a:r>
            <a:endParaRPr lang="pl-PL" sz="2400" b="1" i="1" u="sng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Font typeface="Wingdings 3" pitchFamily="18" charset="2"/>
              <a:buNone/>
            </a:pPr>
            <a:endParaRPr lang="pl-PL" sz="18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</a:pPr>
            <a:r>
              <a:rPr lang="pl-PL" sz="18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LAUREACI</a:t>
            </a:r>
            <a:endParaRPr lang="pl-PL" sz="18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</a:pPr>
            <a:endParaRPr lang="pl-PL" sz="18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przyznano dwie nagrody i dwa wyróżnienia następującym osobom:</a:t>
            </a:r>
          </a:p>
          <a:p>
            <a:pPr algn="just">
              <a:buClr>
                <a:srgbClr val="00B05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Izabela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Kuroś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studentka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sztuk plastycznych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miejsce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kategorii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forma plastyczna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Clr>
                <a:srgbClr val="00B050"/>
              </a:buClr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Damian Stachura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student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ochrony środowiska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II miejsce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kategorii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forma plastyczna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b="1" u="sng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Wyróżnienia</a:t>
            </a:r>
            <a:endParaRPr lang="pl-PL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B050"/>
              </a:buClr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Karolina Grudzień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studentka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sztuk plastycznych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 kategorii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forma plastyczna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00B050"/>
              </a:buClr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Anna Kaleta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Katarzyna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Żugaj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Natalia Sitek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studentki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sztuk plastycznych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wyróżnienie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 kategorii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forma multimedialna (film).</a:t>
            </a: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Aft>
                <a:spcPts val="600"/>
              </a:spcAft>
            </a:pPr>
            <a:endParaRPr lang="pl-PL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dirty="0">
                <a:solidFill>
                  <a:srgbClr val="660066"/>
                </a:solidFill>
                <a:cs typeface="Times New Roman" pitchFamily="18" charset="0"/>
              </a:rPr>
              <a:t> </a:t>
            </a:r>
            <a:endParaRPr lang="pl-PL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11</a:t>
            </a:fld>
            <a:endParaRPr lang="pl-PL" altLang="pl-PL" dirty="0"/>
          </a:p>
        </p:txBody>
      </p:sp>
      <p:sp>
        <p:nvSpPr>
          <p:cNvPr id="45061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754579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edycja </a:t>
            </a:r>
            <a: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konkursu </a:t>
            </a: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</a:t>
            </a: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UJK</a:t>
            </a:r>
            <a:b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10" name="Prostokąt 9"/>
          <p:cNvSpPr/>
          <p:nvPr/>
        </p:nvSpPr>
        <p:spPr>
          <a:xfrm>
            <a:off x="1187624" y="100010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Izabela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Kuroś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miejsce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 kategorii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plastyczna 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Ankiety 2018 2019\plakat 1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9505">
            <a:off x="5144193" y="1968058"/>
            <a:ext cx="3165151" cy="4523730"/>
          </a:xfrm>
          <a:prstGeom prst="rect">
            <a:avLst/>
          </a:prstGeom>
          <a:noFill/>
        </p:spPr>
      </p:pic>
      <p:pic>
        <p:nvPicPr>
          <p:cNvPr id="1029" name="Picture 5" descr="C:\Users\User\Desktop\Ankiety 2018 2019\plakat 2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865575"/>
            <a:ext cx="2943282" cy="4206630"/>
          </a:xfrm>
          <a:prstGeom prst="rect">
            <a:avLst/>
          </a:prstGeom>
          <a:noFill/>
        </p:spPr>
      </p:pic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7616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7410"/>
          </a:xfrm>
        </p:spPr>
        <p:txBody>
          <a:bodyPr/>
          <a:lstStyle/>
          <a:p>
            <a:pPr algn="ctr"/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edycja konkursu </a:t>
            </a: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UJK</a:t>
            </a:r>
            <a:b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1359957" y="1124744"/>
            <a:ext cx="6582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Damian Stachura – II miejsce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 kategorii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plastyczna 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Ankiety 2018 2019\Damian Stachur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1052">
            <a:off x="1450343" y="2236058"/>
            <a:ext cx="2892223" cy="4090737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2536">
            <a:off x="5148584" y="2384889"/>
            <a:ext cx="2915708" cy="38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72400" cy="1041714"/>
          </a:xfrm>
        </p:spPr>
        <p:txBody>
          <a:bodyPr/>
          <a:lstStyle/>
          <a:p>
            <a:pPr algn="ctr"/>
            <a:r>
              <a:rPr lang="pl-PL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edycja konkursu </a:t>
            </a:r>
            <a:r>
              <a:rPr lang="pl-PL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UJK</a:t>
            </a:r>
            <a:br>
              <a:rPr lang="pl-PL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251520" y="148478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Karolina Grudzień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wyróżnienie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kategorii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plastyczna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9183798"/>
              </p:ext>
            </p:extLst>
          </p:nvPr>
        </p:nvGraphicFramePr>
        <p:xfrm>
          <a:off x="3959268" y="1411889"/>
          <a:ext cx="3536053" cy="4952022"/>
        </p:xfrm>
        <a:graphic>
          <a:graphicData uri="http://schemas.openxmlformats.org/presentationml/2006/ole">
            <p:oleObj spid="_x0000_s3100" name="Acrobat Document" r:id="rId3" imgW="10797440" imgH="15118044" progId="AcroExch.Document.DC">
              <p:embed/>
            </p:oleObj>
          </a:graphicData>
        </a:graphic>
      </p:graphicFrame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1125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68275" y="122238"/>
            <a:ext cx="8724205" cy="100250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V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Dni Jakości Kształcenia w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UJK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dniach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15-16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kwietnia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piąty obchodzone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były Dni Jakości Kształcenia w UJK pod patronatem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JM Rektora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Hasło tegorocznej edycji: „Mobilni, aktywni, kreatywni”</a:t>
            </a:r>
          </a:p>
          <a:p>
            <a:pPr marL="0" indent="0" algn="just">
              <a:buNone/>
            </a:pPr>
            <a:endParaRPr lang="pl-PL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Poziom uczelniany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Komenda Wojewódzka Policji: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„Wyłącz brawurę, włącz myślenie”,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Uczelniana Rada Samorządu Studentów: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„Prawa i obowiązki studenta związane 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z jakością kształcenia”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Uczelniana Rada Samorządu Doktorantów: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„Doktoranci w obliczu zmian – warsztat informacyjny”, 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Radio Fraszka: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„Jesteśmy z Wami już piąty rok”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sp>
        <p:nvSpPr>
          <p:cNvPr id="47109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295F010A-38A3-491E-8E47-C716D6B4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Poziom wydziałowy</a:t>
            </a:r>
            <a:endParaRPr lang="pl-PL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wykłady otwarte i seminaria,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wykłady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studentów i pracowników,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studenckie,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wernisaże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spotkania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studentami i pracownikami,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informacyjne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temat ankietyzacji 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kształcenia,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akcje charytatywne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Clr>
                <a:srgbClr val="005392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sportowe dla studentów, loterie promujące jakość kształcenia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xmlns="" id="{295F010A-38A3-491E-8E47-C716D6B4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3568" y="6093296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404664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V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Dni Jakości Kształcenia w UJK</a:t>
            </a:r>
          </a:p>
        </p:txBody>
      </p:sp>
    </p:spTree>
    <p:extLst>
      <p:ext uri="{BB962C8B-B14F-4D97-AF65-F5344CB8AC3E}">
        <p14:creationId xmlns:p14="http://schemas.microsoft.com/office/powerpoint/2010/main" xmlns="" val="19400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68275" y="122238"/>
            <a:ext cx="8508181" cy="930498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V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Dni Jakości Kształcenia w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UJK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Dni Jakości Kształcenia 2019  </a:t>
            </a:r>
          </a:p>
          <a:p>
            <a:pPr marL="0" indent="0" algn="ctr">
              <a:buNone/>
            </a:pPr>
            <a:endParaRPr lang="pl-PL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sp>
        <p:nvSpPr>
          <p:cNvPr id="47109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295F010A-38A3-491E-8E47-C716D6B4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4156969" cy="30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aśnienie owalne 8"/>
          <p:cNvSpPr/>
          <p:nvPr/>
        </p:nvSpPr>
        <p:spPr>
          <a:xfrm>
            <a:off x="2143108" y="1702030"/>
            <a:ext cx="1785950" cy="1112714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MOBILNI</a:t>
            </a:r>
            <a:r>
              <a:rPr lang="pl-PL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pl-PL" sz="1400" dirty="0"/>
          </a:p>
        </p:txBody>
      </p:sp>
      <p:sp>
        <p:nvSpPr>
          <p:cNvPr id="11" name="Objaśnienie prostokątne 10"/>
          <p:cNvSpPr/>
          <p:nvPr/>
        </p:nvSpPr>
        <p:spPr>
          <a:xfrm>
            <a:off x="4186238" y="2309863"/>
            <a:ext cx="1914532" cy="1000132"/>
          </a:xfrm>
          <a:prstGeom prst="wedgeRectCallout">
            <a:avLst/>
          </a:prstGeom>
          <a:solidFill>
            <a:srgbClr val="E9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KREATYWNI!</a:t>
            </a:r>
            <a:endParaRPr lang="pl-PL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jaśnienie w chmurce 9"/>
          <p:cNvSpPr/>
          <p:nvPr/>
        </p:nvSpPr>
        <p:spPr>
          <a:xfrm>
            <a:off x="6012160" y="2576940"/>
            <a:ext cx="2143140" cy="1143008"/>
          </a:xfrm>
          <a:prstGeom prst="cloudCallout">
            <a:avLst/>
          </a:prstGeom>
          <a:solidFill>
            <a:srgbClr val="E9E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AKTYWNI!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2893" y="188640"/>
            <a:ext cx="8355571" cy="882906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lIns="72000" bIns="72000"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Tworzenie nowych i modyfikacja istniejących aktów           normatywnych w zakresie funkcjonowania WSZJK</a:t>
            </a:r>
            <a:r>
              <a:rPr lang="pl-PL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2018/2019 wprowadzono:</a:t>
            </a:r>
          </a:p>
          <a:p>
            <a:pPr algn="just">
              <a:buClr>
                <a:srgbClr val="005392"/>
              </a:buClr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 wzór formularza programu studiów,</a:t>
            </a:r>
          </a:p>
          <a:p>
            <a:pPr algn="just">
              <a:buClr>
                <a:srgbClr val="005392"/>
              </a:buClr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wzory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formularzy wniosków o utworzenie nowego kierunku studiów wyższych.</a:t>
            </a:r>
          </a:p>
          <a:p>
            <a:pPr lvl="0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Przygotowano projekty następujących wewnętrznych aktów normatywnych:</a:t>
            </a:r>
          </a:p>
          <a:p>
            <a:pPr lvl="0" algn="just">
              <a:buClr>
                <a:srgbClr val="005392"/>
              </a:buClr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Senatu w  sprawie Uczelnianego Systemu Zapewniania Jakości Kształcenia,</a:t>
            </a:r>
          </a:p>
          <a:p>
            <a:pPr lvl="0" algn="just">
              <a:buClr>
                <a:srgbClr val="005392"/>
              </a:buClr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Zarządzenia Rektora Uniwersytetu Jana Kochanowskiego w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Kielcach w sprawie: 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Clr>
                <a:srgbClr val="005392"/>
              </a:buClr>
              <a:buFont typeface="Wingdings" panose="05000000000000000000" pitchFamily="2" charset="2"/>
              <a:buChar char="q"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zatwierdzenia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 USZJK,</a:t>
            </a:r>
          </a:p>
          <a:p>
            <a:pPr lvl="2" algn="just">
              <a:buClr>
                <a:srgbClr val="005392"/>
              </a:buClr>
              <a:buFont typeface="Wingdings" panose="05000000000000000000" pitchFamily="2" charset="2"/>
              <a:buChar char="q"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szczegółowych zadań Uniwersyteckiej Komisji ds. Kształcenia, Wydziałowych Komisji ds. Kształcenia/ Komisji ds. Kształcenia/ filii w ramach WSZJK,</a:t>
            </a:r>
          </a:p>
          <a:p>
            <a:pPr lvl="2" algn="just">
              <a:buClr>
                <a:srgbClr val="005392"/>
              </a:buClr>
              <a:buFont typeface="Wingdings" panose="05000000000000000000" pitchFamily="2" charset="2"/>
              <a:buChar char="q"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szczegółowych zadań Komisji ds. Jakości Kształcenia w Szkole Doktorskiej oraz  zespołów działających  w Filiach oraz Zespołów działających na poziomie uczelni i wydziałów w ramach WSZJK w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Szkole Doktorskiej,</a:t>
            </a:r>
          </a:p>
          <a:p>
            <a:pPr lvl="2" algn="just">
              <a:buClr>
                <a:srgbClr val="005392"/>
              </a:buClr>
              <a:buFont typeface="Wingdings" panose="05000000000000000000" pitchFamily="2" charset="2"/>
              <a:buChar char="q"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przeprowadzania ogólnouniwersyteckich badań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ankietowych.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392"/>
              </a:buClr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0">
              <a:buNone/>
            </a:pPr>
            <a:endParaRPr lang="pl-PL" sz="1800" i="1" dirty="0">
              <a:solidFill>
                <a:srgbClr val="000099"/>
              </a:solidFill>
            </a:endParaRP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0D9C3C4F-9877-4C87-A4E7-CF8C479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39552" y="6464277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42920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5720" y="116632"/>
            <a:ext cx="8534752" cy="1224136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lIns="72000" bIns="72000"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Tworzenie nowych i modyfikacja istniejących aktów           normatywnych w zakresie funkcjonowania WSZJK. (c.d.)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Nowa Struktura USZJK</a:t>
            </a:r>
            <a:endParaRPr lang="pl-PL" dirty="0" smtClean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2400" b="1" dirty="0" smtClean="0"/>
              <a:t>      Schemat WSZJK       </a:t>
            </a: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0D9C3C4F-9877-4C87-A4E7-CF8C479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sp>
        <p:nvSpPr>
          <p:cNvPr id="4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19</a:t>
            </a:fld>
            <a:endParaRPr lang="pl-PL" altLang="pl-PL" dirty="0"/>
          </a:p>
        </p:txBody>
      </p:sp>
      <p:pic>
        <p:nvPicPr>
          <p:cNvPr id="32861" name="Picture 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678" y="1844824"/>
            <a:ext cx="828092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920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0858897"/>
              </p:ext>
            </p:extLst>
          </p:nvPr>
        </p:nvGraphicFramePr>
        <p:xfrm>
          <a:off x="251520" y="1412776"/>
          <a:ext cx="86764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  <p:sp>
        <p:nvSpPr>
          <p:cNvPr id="2" name="Prostokąt 1"/>
          <p:cNvSpPr/>
          <p:nvPr/>
        </p:nvSpPr>
        <p:spPr>
          <a:xfrm>
            <a:off x="72008" y="29258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odbyło się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posiedzeń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UKJK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771799" y="879917"/>
            <a:ext cx="3744416" cy="835823"/>
            <a:chOff x="2915819" y="72011"/>
            <a:chExt cx="3744416" cy="1191492"/>
          </a:xfrm>
        </p:grpSpPr>
        <p:sp>
          <p:nvSpPr>
            <p:cNvPr id="10" name="Prostokąt 9"/>
            <p:cNvSpPr/>
            <p:nvPr/>
          </p:nvSpPr>
          <p:spPr>
            <a:xfrm>
              <a:off x="3131844" y="72011"/>
              <a:ext cx="2408063" cy="96490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2915819" y="298596"/>
              <a:ext cx="3744416" cy="96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Liczba posiedzeń </a:t>
              </a:r>
              <a:r>
                <a:rPr lang="pl-PL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WKJK:</a:t>
              </a:r>
              <a:endParaRPr lang="pl-PL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3491880" y="55189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</a:t>
            </a:r>
          </a:p>
          <a:p>
            <a:pPr lvl="0"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spotkań WKJK</a:t>
            </a:r>
          </a:p>
        </p:txBody>
      </p:sp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xmlns="" id="{F5B99CB2-A365-4C57-A4A6-CD0AB9D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4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grpSp>
        <p:nvGrpSpPr>
          <p:cNvPr id="6" name="Grupa 5"/>
          <p:cNvGrpSpPr/>
          <p:nvPr/>
        </p:nvGrpSpPr>
        <p:grpSpPr>
          <a:xfrm>
            <a:off x="1866711" y="692696"/>
            <a:ext cx="5688632" cy="720080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7" name="Prostokąt 6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DA8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PROREKTOR WŁAŚCIWY DS. KSZTAŁCENIA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866711" y="1710469"/>
            <a:ext cx="5688632" cy="720080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0" name="Prostokąt 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CC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UNIWERSYTECKA KOMISJA DS. KSZTAŁCENIA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925044" y="2746581"/>
            <a:ext cx="2088232" cy="15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3" name="Prostokąt 12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Monitorowania Programów i Efektó</a:t>
              </a:r>
              <a:r>
                <a:rPr lang="pl-PL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 Uczenia się</a:t>
              </a: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416790" y="2746581"/>
            <a:ext cx="2088232" cy="1493362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6" name="Prostokąt 15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Ewaluacji WSZJK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940152" y="2746581"/>
            <a:ext cx="2088232" cy="15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9" name="Prostokąt 18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FF6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Kadry Dydaktycznej i Procesu Kształcenia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187624" y="4707421"/>
            <a:ext cx="7272808" cy="1368152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22" name="Prostokąt 21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FFFF99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39951" y="3168874"/>
              <a:ext cx="4045175" cy="1796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spcBef>
                  <a:spcPct val="0"/>
                </a:spcBef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Podzespoły zadaniowe (Tworzone w zależności od potrzeb)</a:t>
              </a:r>
            </a:p>
            <a:p>
              <a:pPr marL="342900" lvl="0" indent="-342900" algn="ctr" defTabSz="889000" rtl="0">
                <a:spcBef>
                  <a:spcPct val="0"/>
                </a:spcBef>
                <a:buFontTx/>
                <a:buChar char="-"/>
              </a:pPr>
              <a:r>
                <a:rPr lang="pl-PL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</a:t>
              </a:r>
            </a:p>
            <a:p>
              <a:pPr marL="342900" lvl="0" indent="-342900" algn="ctr" defTabSz="889000" rtl="0">
                <a:spcBef>
                  <a:spcPct val="0"/>
                </a:spcBef>
                <a:buFontTx/>
                <a:buChar char="-"/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……………..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446573" y="1358043"/>
            <a:ext cx="288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POZIOM 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UCZELNIANY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trzałka w górę 24"/>
          <p:cNvSpPr/>
          <p:nvPr/>
        </p:nvSpPr>
        <p:spPr>
          <a:xfrm>
            <a:off x="4467989" y="1375115"/>
            <a:ext cx="111094" cy="325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>
            <a:off x="2699792" y="2420888"/>
            <a:ext cx="144016" cy="32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4435067" y="2420888"/>
            <a:ext cx="144016" cy="32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6588224" y="2420888"/>
            <a:ext cx="144016" cy="32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zakrzywiona w lewo 31"/>
          <p:cNvSpPr/>
          <p:nvPr/>
        </p:nvSpPr>
        <p:spPr>
          <a:xfrm>
            <a:off x="7620588" y="2070509"/>
            <a:ext cx="864096" cy="33486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0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grpSp>
        <p:nvGrpSpPr>
          <p:cNvPr id="8" name="Grupa 7"/>
          <p:cNvGrpSpPr/>
          <p:nvPr/>
        </p:nvGrpSpPr>
        <p:grpSpPr>
          <a:xfrm>
            <a:off x="755576" y="188640"/>
            <a:ext cx="7632848" cy="936104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9" name="Prostokąt 8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92D56D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PROREKTOR WŁAŚCIWY DS. NAUKI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012260" y="1268760"/>
            <a:ext cx="7070130" cy="720080"/>
            <a:chOff x="39951" y="2735422"/>
            <a:chExt cx="4073609" cy="2167259"/>
          </a:xfrm>
          <a:scene3d>
            <a:camera prst="orthographicFront"/>
            <a:lightRig rig="flat" dir="t"/>
          </a:scene3d>
        </p:grpSpPr>
        <p:sp>
          <p:nvSpPr>
            <p:cNvPr id="12" name="Prostokąt 11"/>
            <p:cNvSpPr/>
            <p:nvPr/>
          </p:nvSpPr>
          <p:spPr>
            <a:xfrm>
              <a:off x="68385" y="2735422"/>
              <a:ext cx="4045175" cy="2167259"/>
            </a:xfrm>
            <a:prstGeom prst="rect">
              <a:avLst/>
            </a:prstGeom>
            <a:solidFill>
              <a:srgbClr val="B2DD7D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39951" y="2735422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DYREKTOR SZKOŁY DOKTORSKIEJ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743250" y="5085184"/>
            <a:ext cx="7632848" cy="115212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8" name="Prostokąt 17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DEEBD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Podzespoły Zadaniowe (tworzone w zależności od potrzeb)</a:t>
              </a:r>
            </a:p>
            <a:p>
              <a:pPr marL="342900" lvl="0" indent="-34290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l-PL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………………..</a:t>
              </a:r>
            </a:p>
            <a:p>
              <a:pPr marL="342900" lvl="0" indent="-34290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l-PL" sz="2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………………...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1186650" y="2204864"/>
            <a:ext cx="6856567" cy="720080"/>
            <a:chOff x="39951" y="2470468"/>
            <a:chExt cx="4054522" cy="2167259"/>
          </a:xfrm>
          <a:scene3d>
            <a:camera prst="orthographicFront"/>
            <a:lightRig rig="flat" dir="t"/>
          </a:scene3d>
        </p:grpSpPr>
        <p:sp>
          <p:nvSpPr>
            <p:cNvPr id="27" name="Prostokąt 26"/>
            <p:cNvSpPr/>
            <p:nvPr/>
          </p:nvSpPr>
          <p:spPr>
            <a:xfrm>
              <a:off x="39951" y="2470468"/>
              <a:ext cx="4045175" cy="2167259"/>
            </a:xfrm>
            <a:prstGeom prst="rect">
              <a:avLst/>
            </a:prstGeom>
            <a:solidFill>
              <a:srgbClr val="BFE2AC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rostokąt 27"/>
            <p:cNvSpPr/>
            <p:nvPr/>
          </p:nvSpPr>
          <p:spPr>
            <a:xfrm>
              <a:off x="49298" y="2470468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KOMISJA DS. JAKOŚCI KSZTAŁCENIA W SZKOLE DOKTORSKIEJ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 rot="10800000" flipV="1">
            <a:off x="323528" y="3156992"/>
            <a:ext cx="2664296" cy="17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30" name="Prostokąt 2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D4E9C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rostokąt 30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Monitorowania Programów i Efektów Uczenia się w Szkole Doktorskiej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upa 31"/>
          <p:cNvGrpSpPr/>
          <p:nvPr/>
        </p:nvGrpSpPr>
        <p:grpSpPr>
          <a:xfrm rot="10800000" flipV="1">
            <a:off x="3190502" y="3156993"/>
            <a:ext cx="2664296" cy="17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33" name="Prostokąt 32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D4E9C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ostokąt 33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Ewaluacji WSZJK w Szkole Doktorskiej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upa 34"/>
          <p:cNvGrpSpPr/>
          <p:nvPr/>
        </p:nvGrpSpPr>
        <p:grpSpPr>
          <a:xfrm rot="10800000" flipV="1">
            <a:off x="6084168" y="3172618"/>
            <a:ext cx="2664296" cy="17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36" name="Prostokąt 35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D4E9C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Prostokąt 36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Kadry Dydaktycznej i Procesu Kształcenia w Szkole Doktorskiej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Strzałka zakrzywiona w lewo 37"/>
          <p:cNvSpPr/>
          <p:nvPr/>
        </p:nvSpPr>
        <p:spPr>
          <a:xfrm>
            <a:off x="8045233" y="2564904"/>
            <a:ext cx="888149" cy="3320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9" name="Strzałka w górę 38"/>
          <p:cNvSpPr/>
          <p:nvPr/>
        </p:nvSpPr>
        <p:spPr>
          <a:xfrm>
            <a:off x="4539832" y="1108720"/>
            <a:ext cx="144016" cy="1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 w górę 39"/>
          <p:cNvSpPr/>
          <p:nvPr/>
        </p:nvSpPr>
        <p:spPr>
          <a:xfrm>
            <a:off x="4550829" y="1988839"/>
            <a:ext cx="144016" cy="240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dół 40"/>
          <p:cNvSpPr/>
          <p:nvPr/>
        </p:nvSpPr>
        <p:spPr>
          <a:xfrm>
            <a:off x="2339752" y="2924944"/>
            <a:ext cx="144016" cy="266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dół 41"/>
          <p:cNvSpPr/>
          <p:nvPr/>
        </p:nvSpPr>
        <p:spPr>
          <a:xfrm>
            <a:off x="4522649" y="2924944"/>
            <a:ext cx="144016" cy="266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 w dół 42"/>
          <p:cNvSpPr/>
          <p:nvPr/>
        </p:nvSpPr>
        <p:spPr>
          <a:xfrm>
            <a:off x="6660232" y="2924944"/>
            <a:ext cx="144016" cy="266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73503" y="6381328"/>
            <a:ext cx="1257908" cy="328590"/>
          </a:xfrm>
        </p:spPr>
        <p:txBody>
          <a:bodyPr/>
          <a:lstStyle/>
          <a:p>
            <a:pPr>
              <a:defRPr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grpSp>
        <p:nvGrpSpPr>
          <p:cNvPr id="6" name="Grupa 5"/>
          <p:cNvGrpSpPr/>
          <p:nvPr/>
        </p:nvGrpSpPr>
        <p:grpSpPr>
          <a:xfrm>
            <a:off x="1979712" y="692696"/>
            <a:ext cx="5688632" cy="720080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7" name="Prostokąt 6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0086EA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DZIEKAN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403648" y="1716832"/>
            <a:ext cx="6840760" cy="720080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0" name="Prostokąt 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9BBFF3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WYDZIAŁOWE KOMISJE DS. KSZTAŁCENIA/ KOMISJE DS. </a:t>
              </a:r>
              <a:r>
                <a:rPr lang="pl-PL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KSZTAŁCENIA W FILII</a:t>
              </a: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419872" y="3758199"/>
            <a:ext cx="2520280" cy="15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3" name="Prostokąt 12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ADE1E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Zespół ds. Ewaluacji Jakości Kształcenia na Wydziale/ w Filii 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57539" y="2965187"/>
            <a:ext cx="2456656" cy="15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6" name="Prostokąt 15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BDCFD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Kierunkowy Zespół ds. Jakości Kształcenia… (nr 1)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6228184" y="3002115"/>
            <a:ext cx="2376264" cy="1512168"/>
            <a:chOff x="39951" y="3168874"/>
            <a:chExt cx="4045175" cy="2167259"/>
          </a:xfrm>
          <a:scene3d>
            <a:camera prst="orthographicFront"/>
            <a:lightRig rig="flat" dir="t"/>
          </a:scene3d>
        </p:grpSpPr>
        <p:sp>
          <p:nvSpPr>
            <p:cNvPr id="19" name="Prostokąt 18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olidFill>
              <a:srgbClr val="BDCFD1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-942795"/>
                <a:satOff val="4283"/>
                <a:lumOff val="-49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39951" y="3168874"/>
              <a:ext cx="4045175" cy="21672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Kierunkowy Zespół ds. Jakości Kształcenia… (nr 2)</a:t>
              </a:r>
              <a:endParaRPr lang="pl-PL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Strzałka w górę 20"/>
          <p:cNvSpPr/>
          <p:nvPr/>
        </p:nvSpPr>
        <p:spPr>
          <a:xfrm>
            <a:off x="4680012" y="1412776"/>
            <a:ext cx="144016" cy="3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4680013" y="2436913"/>
            <a:ext cx="148672" cy="1329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2339752" y="2636912"/>
            <a:ext cx="72008" cy="328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>
            <a:off x="6955535" y="2673840"/>
            <a:ext cx="72008" cy="328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2339752" y="2636912"/>
            <a:ext cx="46877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03640" y="6381328"/>
            <a:ext cx="1257908" cy="328590"/>
          </a:xfrm>
        </p:spPr>
        <p:txBody>
          <a:bodyPr/>
          <a:lstStyle/>
          <a:p>
            <a:pPr>
              <a:defRPr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89223" y="260648"/>
            <a:ext cx="2880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POZIOM 	WYDZIAŁU/FILII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1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260648"/>
            <a:ext cx="8327840" cy="129614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Przedstawienie propozycji harmonogramu zajęć oraz efektów uczenia się, dla programów studiów, w ramach których realizowane będzie kształcenie nauczycieli</a:t>
            </a: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800" dirty="0"/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 smtClean="0"/>
              <a:t>        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 smtClean="0"/>
              <a:t>      </a:t>
            </a:r>
          </a:p>
          <a:p>
            <a:pPr marL="355600" indent="-17780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Przygotowanie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UCEN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harmonogramu zajęć oraz efektów uczenia się dla programów studiów, w ramach których realizowane będzie kształcenie przygotowujące do wykonywania zawodu nauczyciela. 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endParaRPr lang="pl-PL" sz="2400" b="1" dirty="0" smtClean="0">
              <a:cs typeface="Times New Roman" panose="02020603050405020304" pitchFamily="18" charset="0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endParaRPr lang="pl-PL" sz="2400" b="1" dirty="0" smtClean="0">
              <a:cs typeface="Times New Roman" panose="02020603050405020304" pitchFamily="18" charset="0"/>
            </a:endParaRPr>
          </a:p>
          <a:p>
            <a:pPr marL="355600" indent="-17145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800" dirty="0"/>
          </a:p>
          <a:p>
            <a:pPr marL="355600" indent="-17145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198120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23</a:t>
            </a:fld>
            <a:endParaRPr lang="pl-PL" altLang="pl-PL" dirty="0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29D286CB-F2FA-48CB-A9ED-F859D7B5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numeru slajdu 9"/>
          <p:cNvSpPr txBox="1">
            <a:spLocks/>
          </p:cNvSpPr>
          <p:nvPr/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DBC78-0B7D-4277-AE61-D08BD92E2B3B}" type="slidenum">
              <a:rPr kumimoji="0" lang="pl-PL" altLang="pl-PL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altLang="pl-PL" sz="1100" b="1" i="0" u="none" strike="noStrike" kern="1200" cap="none" spc="-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7522" y="188640"/>
            <a:ext cx="8568952" cy="980728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pl-PL" sz="2400" b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Sporządzenie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raportów z oceny wewnętrznej w zakresie WSZJK na wydziałach 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UKJK opracowała następujące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raporty: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oceny Wewnętrznego Systemu Zapewniania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</a:t>
            </a: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końcowy 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edycji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ogólnouniwersyteckich badań ankietowych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nauczycieli akademickich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końcowy 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edycji ogólnouniwersyteckich badań ankietowych </a:t>
            </a:r>
            <a:r>
              <a:rPr lang="pl-PL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obsługę </a:t>
            </a:r>
            <a:r>
              <a:rPr lang="pl-PL" sz="20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administracyjną.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24</a:t>
            </a:fld>
            <a:endParaRPr lang="pl-PL" altLang="pl-PL" dirty="0"/>
          </a:p>
        </p:txBody>
      </p:sp>
      <p:pic>
        <p:nvPicPr>
          <p:cNvPr id="6" name="Obraz 5" descr="Znalezione obrazy dla zapytania wewnętrzny system zapewniania jakości kształcenia prezentacj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27908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4169BBDF-EFCC-406B-AB50-EC838C72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86409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11.1. Raport z oceny Wewnętrznego Systemu Zapewniania Jakości  Kształcenia przeprowadzonej na wszystkich wydziałach UJK 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457200" indent="-45720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raporty zostały przeprowadzone według następujących  kryteriów: 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zaleceń z oceny wewnętrznej z ubiegłego roku,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kształcenia,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realizacja procesu umiędzynarodowienia, </a:t>
            </a:r>
          </a:p>
          <a:p>
            <a:pPr mar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przedmioty wsparcia studentów w procesie uczenia się, 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 studentów ze specjalnymi potrzebami edukacyjnymi, 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losów absolwentów, </a:t>
            </a:r>
          </a:p>
          <a:p>
            <a:pPr marL="0" lvl="0" indent="0">
              <a:buClr>
                <a:srgbClr val="005392"/>
              </a:buClr>
              <a:buFont typeface="Wingdings" pitchFamily="2" charset="2"/>
              <a:buChar char="v"/>
            </a:pPr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dobrych praktyk.</a:t>
            </a:r>
          </a:p>
          <a:p>
            <a:pPr marL="0" lvl="0" indent="0">
              <a:buNone/>
            </a:pPr>
            <a:endParaRPr lang="pl-PL" sz="19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l-PL" sz="19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9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pl-PL" sz="1800" dirty="0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25</a:t>
            </a:fld>
            <a:endParaRPr lang="pl-PL" altLang="pl-PL" dirty="0"/>
          </a:p>
        </p:txBody>
      </p:sp>
      <p:sp>
        <p:nvSpPr>
          <p:cNvPr id="7" name="Symbol zastępczy stopki 1">
            <a:extLst>
              <a:ext uri="{FF2B5EF4-FFF2-40B4-BE49-F238E27FC236}">
                <a16:creationId xmlns:a16="http://schemas.microsoft.com/office/drawing/2014/main" xmlns="" id="{5544D004-D010-428A-99BC-4CA283D7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476672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2. Sporządzenie </a:t>
            </a:r>
            <a:r>
              <a:rPr lang="pl-PL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raportów w zakresie WSZJK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pl-PL" sz="1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l-PL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końcowy z </a:t>
            </a:r>
            <a:r>
              <a:rPr lang="pl-PL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ogólnouniwersyteckich badań ankietowych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nauczycieli akademickich i zajęcia dydaktyczne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Uczestnicy: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studenci, doktoranci i słuchacze studiów podyplomowych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18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26</a:t>
            </a:fld>
            <a:endParaRPr lang="pl-PL" alt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633475"/>
              </p:ext>
            </p:extLst>
          </p:nvPr>
        </p:nvGraphicFramePr>
        <p:xfrm>
          <a:off x="251521" y="1772816"/>
          <a:ext cx="8640960" cy="4428232"/>
        </p:xfrm>
        <a:graphic>
          <a:graphicData uri="http://schemas.openxmlformats.org/drawingml/2006/table">
            <a:tbl>
              <a:tblPr/>
              <a:tblGrid>
                <a:gridCol w="12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6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30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0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7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2 611 os. (23,10%)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 os. (19,89%)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50" b="1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 os. </a:t>
                      </a:r>
                      <a:r>
                        <a:rPr lang="pl-PL" sz="1550" b="1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(25,0%</a:t>
                      </a:r>
                      <a:r>
                        <a:rPr lang="pl-PL" sz="1550" b="1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55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50" b="1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2909 (26,83%</a:t>
                      </a:r>
                      <a:r>
                        <a:rPr lang="pl-PL" sz="1550" b="1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)+</a:t>
                      </a:r>
                      <a:endParaRPr lang="pl-PL" sz="155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4,67)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17,60%</a:t>
                      </a:r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25,80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WLiNoZ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25,59%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4,65)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21,01%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26,69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25,48%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31,45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29,30 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4,70)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WPiA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27,73%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33,1%</a:t>
                      </a:r>
                      <a:r>
                        <a:rPr lang="pl-PL" sz="155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25,6%</a:t>
                      </a:r>
                      <a:r>
                        <a:rPr lang="pl-PL" sz="155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WPAiZ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18,98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4,58)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18,90%    (</a:t>
                      </a:r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oc:4,61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4,60)-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21,80% 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WFH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18,39%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17,91%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29,25%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34,70% 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3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WNS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21,03%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4,61)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21,03%    </a:t>
                      </a:r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sng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4,61)-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31,50%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19,60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07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 (Sandomierz)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91,20%+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4,77)+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4,82)+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26,10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4,78)</a:t>
                      </a:r>
                      <a:r>
                        <a:rPr lang="pl-PL" sz="155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5544D004-D010-428A-99BC-4CA283D7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3568" y="6309320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57606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11.3.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Sporządzenie raportów w zakresie WSZJK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pl-PL" sz="19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końcowy z </a:t>
            </a:r>
            <a:r>
              <a:rPr lang="pl-PL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edycji ogólnouniwersyteckich badań ankietowych oceniających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obsługę administracyjną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*na wydziale i poza wydziałem – jednostki ogólnouczelniane i międzywydziałowe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</a:pPr>
            <a:endParaRPr lang="pl-PL" sz="8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1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903957"/>
              </p:ext>
            </p:extLst>
          </p:nvPr>
        </p:nvGraphicFramePr>
        <p:xfrm>
          <a:off x="323528" y="1916832"/>
          <a:ext cx="8461447" cy="4308050"/>
        </p:xfrm>
        <a:graphic>
          <a:graphicData uri="http://schemas.openxmlformats.org/drawingml/2006/table">
            <a:tbl>
              <a:tblPr/>
              <a:tblGrid>
                <a:gridCol w="1248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2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64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411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</a:p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55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wydziale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 </a:t>
                      </a:r>
                    </a:p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na wydziale          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 </a:t>
                      </a:r>
                    </a:p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na wydziale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na wydziale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2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 osób (15,31%)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(1 827 osób; 15,54%)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(1732 os. 14,93%)</a:t>
                      </a:r>
                      <a:endParaRPr lang="pl-PL" sz="155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(2108 os. 18,19%)</a:t>
                      </a:r>
                      <a:endParaRPr lang="pl-PL" sz="1550" b="1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13,81%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sng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sng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4,07)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WLiNoZ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14,99%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3,99)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17,63%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4,24)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WPiA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17,92%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WPAiZ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12,59%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(oc:4,11)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4.09)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4,16)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WFH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16,12%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4,71)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4,45)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55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4.56)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55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4,44)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WNS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14,11%   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920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 (Sandomierz)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4,77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4.70)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1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pl-PL" sz="155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4,57)</a:t>
                      </a:r>
                      <a:endParaRPr lang="pl-PL" sz="155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899592" y="6315544"/>
            <a:ext cx="7344816" cy="36163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sz="1750" dirty="0">
                <a:latin typeface="+mn-lt"/>
              </a:rPr>
              <a:t> </a:t>
            </a:r>
            <a:r>
              <a:rPr lang="pl-PL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ogólna administracji </a:t>
            </a:r>
            <a:r>
              <a:rPr lang="pl-PL" sz="17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 wydziałem</a:t>
            </a:r>
            <a:r>
              <a:rPr lang="pl-PL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4,59 </a:t>
            </a:r>
            <a:r>
              <a:rPr lang="pl-PL" sz="17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roku </a:t>
            </a:r>
            <a:r>
              <a:rPr lang="pl-PL" sz="17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17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2017/18: 4,56)</a:t>
            </a:r>
            <a:endParaRPr lang="pl-PL" sz="17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86409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Przegląd i upowszechnianie dobrych praktyk w obszarze jakości kształcenia w UJK</a:t>
            </a:r>
            <a:endParaRPr lang="pl-PL" sz="2400" b="1" i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C101D157-95D8-4A18-BFE7-814CAED1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536" y="2062572"/>
            <a:ext cx="838002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r>
              <a:rPr lang="pl-PL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Zbiorcze zestawienie dobrych praktyk  opublikowano na uczelnianej stronie internetowej w zakładce Jakość Kształcenia: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endParaRPr lang="pl-PL" sz="2000" b="1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r>
              <a:rPr lang="pl-PL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lang="pl-PL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https://www.ujk.edu.pl/dobre_praktyki.html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lang="pl-PL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EB20D6B-71B1-4D4D-B3E2-9E72CDDE4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857224" cy="6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95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Mocne i słabe strony </a:t>
            </a:r>
            <a:r>
              <a:rPr lang="pl-PL" altLang="pl-PL" sz="2400" b="1" u="sng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</a:t>
            </a:r>
            <a:endParaRPr lang="pl-PL" altLang="pl-PL" sz="27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6508923"/>
              </p:ext>
            </p:extLst>
          </p:nvPr>
        </p:nvGraphicFramePr>
        <p:xfrm>
          <a:off x="395536" y="836712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400791" y="764278"/>
            <a:ext cx="8229600" cy="5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Mocne strony WSZJK</a:t>
            </a:r>
            <a:endParaRPr kumimoji="0" lang="pl-PL" altLang="pl-PL" sz="27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3501008"/>
            <a:ext cx="8229600" cy="5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Słabe strony WSZJK</a:t>
            </a:r>
            <a:endParaRPr kumimoji="0" lang="pl-PL" altLang="pl-PL" sz="27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xmlns="" id="{579D78E6-5993-4B76-A5DA-0E8A2C03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412" y="1268760"/>
            <a:ext cx="8352928" cy="4608512"/>
          </a:xfrm>
          <a:solidFill>
            <a:srgbClr val="E9E7E7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Opracowanie wzorów dokumentów dotyczących programu studiów  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uwzględniających aktualnie obowiązujące przepisy prawa. 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Przeprowadzenie szkoleń wewnętrznych dla poszczególnych wydziałów     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związku ze zmianami w programach studiów wynikającymi  z Ustawy 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2.0. (7 szkoleń).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Opiniowanie wniosków o utworzenie nowych kierunków studiów. 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Opiniowanie programów studiów dostosowywanych do zapisów Ustawy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2.0.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pl-PL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Modyfikacje programów studiów wynikające z realizowanych projektów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unijnych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Współpraca z wydziałami podlegającymi akredytacji programowej.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 </a:t>
            </a: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388" y="16321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działania Uczelnianej Komisji Jakości Kształcenia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7950866A-0473-4A5E-962A-1288436D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3568" y="6381328"/>
            <a:ext cx="1293912" cy="28803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81289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220090"/>
            <a:ext cx="8229600" cy="9366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200" b="1" u="sng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</a:t>
            </a:r>
            <a:r>
              <a:rPr lang="pl-PL" altLang="pl-PL" sz="22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200" b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DOKĄD ZMIERZAMY?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1272810"/>
              </p:ext>
            </p:extLst>
          </p:nvPr>
        </p:nvGraphicFramePr>
        <p:xfrm>
          <a:off x="323528" y="764704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088430B8-F81D-4013-BC06-E30251E2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57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694346"/>
              </p:ext>
            </p:extLst>
          </p:nvPr>
        </p:nvGraphicFramePr>
        <p:xfrm>
          <a:off x="323528" y="332656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4E53D3C6-4515-4AD6-873C-DF594E76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577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4053354"/>
              </p:ext>
            </p:extLst>
          </p:nvPr>
        </p:nvGraphicFramePr>
        <p:xfrm>
          <a:off x="395536" y="620688"/>
          <a:ext cx="8424936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xmlns="" id="{26F468C2-0D57-4C7D-9954-E8794401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8217979"/>
              </p:ext>
            </p:extLst>
          </p:nvPr>
        </p:nvGraphicFramePr>
        <p:xfrm>
          <a:off x="323528" y="188640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xmlns="" id="{D82A2F4D-00F1-4992-A130-A9D24F77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34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ymbol zastępczy zawartości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07645"/>
          </a:xfrm>
        </p:spPr>
        <p:txBody>
          <a:bodyPr/>
          <a:lstStyle/>
          <a:p>
            <a:pPr marL="0" indent="0" algn="r">
              <a:buNone/>
            </a:pPr>
            <a:endParaRPr lang="pl-PL" sz="1200" b="1" i="1" dirty="0"/>
          </a:p>
          <a:p>
            <a:pPr algn="r" eaLnBrk="1" hangingPunct="1">
              <a:buNone/>
            </a:pPr>
            <a:endParaRPr lang="pl-PL" altLang="pl-PL" sz="3200" b="1" dirty="0">
              <a:solidFill>
                <a:srgbClr val="C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736744" y="5645840"/>
            <a:ext cx="3835255" cy="56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4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				</a:t>
            </a:r>
          </a:p>
        </p:txBody>
      </p:sp>
      <p:pic>
        <p:nvPicPr>
          <p:cNvPr id="10" name="Picture 2" descr="http://www.oniks.pl/inc/i0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959" y="404664"/>
            <a:ext cx="4106266" cy="1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6000793" cy="3571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5521" y="1340768"/>
            <a:ext cx="8399497" cy="4071965"/>
          </a:xfrm>
          <a:solidFill>
            <a:srgbClr val="E9E7E7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Organizacja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edycji Dni Jakości Kształcenia w UJK. 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Tworzenie nowych i modyfikacja istniejących aktów normatywnych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 zakresie funkcjonowania WSZJK.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Przygotowanie harmonogramu zajęć oraz efektów uczenia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się, dla programów studiów, w ramach których realizowane będzie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kształcenie nauczycieli.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Sporządzenie raportów z oceny wewnętrznej w zakresie funkcjonowania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WSZJK na wydziałach.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Przegląd działalności WKJK w oparciu o sprawozdania roczne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wizytacje. </a:t>
            </a:r>
          </a:p>
          <a:p>
            <a:pPr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Przegląd i upowszechnianie dobrych praktyk w obszarze jakości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kształcenia w UJK.</a:t>
            </a:r>
          </a:p>
          <a:p>
            <a:pPr marL="274320" indent="-27432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pl-PL" sz="21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Symbol zastępczy stopki 1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działania UKJK w roku </a:t>
            </a:r>
            <a:r>
              <a:rPr lang="pl-PL" sz="2400" b="1" i="1" dirty="0" err="1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pl-PL" sz="2400" b="1" i="1" dirty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(c.d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pl-PL" sz="2400" b="1" i="1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39AFE37-2AD4-4DAA-B6A4-0478EB18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661248"/>
            <a:ext cx="980981" cy="928694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32101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12474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73050" indent="-2730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l-PL" sz="2400" b="1" i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pl-PL" sz="2400" b="1" i="1" cap="none" dirty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Opiniowanie wniosków o utworzenie </a:t>
            </a:r>
            <a: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nowych </a:t>
            </a:r>
            <a:r>
              <a:rPr lang="pl-PL" sz="2400" b="1" i="1" cap="none" dirty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kierunków </a:t>
            </a:r>
            <a: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studiów</a:t>
            </a:r>
            <a:b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2400" b="1" i="1" u="sng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(uruchomionych na podstawie uchwał Senatu UJK)</a:t>
            </a:r>
            <a: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sz="2400" b="1" i="1" cap="none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5516017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marL="273050" indent="-27305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rgbClr val="0000FF"/>
              </a:solidFill>
              <a:latin typeface="Gill Sans MT"/>
              <a:cs typeface="+mn-cs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67544" y="1700808"/>
            <a:ext cx="8259315" cy="4649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i="1" dirty="0" smtClean="0">
                <a:solidFill>
                  <a:srgbClr val="006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pl-PL" b="1" i="1" dirty="0">
                <a:solidFill>
                  <a:srgbClr val="006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nowych programów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rosyjska, studia I stopnia – profil ogólnoakademicki 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rosyjska, studia II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Logopedia ogólna, studia 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Lingwistyka stosowana, studia II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Filologia angielska, studia 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angielska, studia II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germańska, studia 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germańska, studia 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461" y="260647"/>
            <a:ext cx="8517632" cy="1080121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73050" indent="-2730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Opiniowanie wniosków o utworzenie nowych kierunków studiów</a:t>
            </a:r>
            <a:b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2300" b="1" i="1" u="sng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(uruchomionych na podstawie wniosków przesłanych do </a:t>
            </a:r>
            <a:r>
              <a:rPr lang="pl-PL" sz="2300" b="1" i="1" u="sng" cap="none" dirty="0" err="1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MNiSW</a:t>
            </a:r>
            <a:r>
              <a:rPr lang="pl-PL" sz="2300" b="1" i="1" u="sng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pl-PL" sz="2300" b="1" i="1" u="sng" cap="none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5516017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marL="273050" indent="-27305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rgbClr val="0000FF"/>
              </a:solidFill>
              <a:latin typeface="Gill Sans MT"/>
              <a:cs typeface="+mn-cs"/>
            </a:endParaRPr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5072098"/>
          </a:xfrm>
        </p:spPr>
        <p:txBody>
          <a:bodyPr>
            <a:noAutofit/>
          </a:bodyPr>
          <a:lstStyle/>
          <a:p>
            <a:pPr marL="342900" lvl="0" indent="-342900">
              <a:buNone/>
            </a:pPr>
            <a:r>
              <a:rPr lang="pl-PL" b="1" i="1" dirty="0" smtClean="0">
                <a:solidFill>
                  <a:srgbClr val="0062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nowych programów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Wychowanie fizyczne, studia II stopnia – profil praktyczny (WO)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Pedagogika przedszkolna i wczesnoszkolna , jednolite studia magisterskie – profil ogólnoakademicki  (WP)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Stosunki międzynarodowe, studia II stopnia - profil ogólnoakademicki  (WA) 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Filologia angielska, studia I stopnia – profil ogólnoakademicki (WFH)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angielska, studia II stopnia – profil </a:t>
            </a:r>
            <a:r>
              <a:rPr lang="pl-PL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(WFH)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Font typeface="+mj-lt"/>
              <a:buAutoNum type="arabicPeriod"/>
            </a:pP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Finanse i rachunkowość,  studia I stopnia – profil praktyczny (WNS)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7" name="Picture 9" descr="C:\Users\User\AppData\Local\Microsoft\Windows\INetCache\IE\VCFE01QO\student_PNG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624" y="5374889"/>
            <a:ext cx="1712232" cy="12941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5516017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marL="273050" indent="-27305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rgbClr val="0000FF"/>
              </a:solidFill>
              <a:latin typeface="Gill Sans MT"/>
              <a:cs typeface="+mn-cs"/>
            </a:endParaRPr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510065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 startAt="9"/>
            </a:pPr>
            <a:endParaRPr lang="pl-PL" sz="1800" b="1" i="1" dirty="0" smtClean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 startAt="9"/>
            </a:pPr>
            <a:endParaRPr lang="pl-PL" sz="1800" b="1" i="1" dirty="0" smtClean="0"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 startAt="9"/>
            </a:pPr>
            <a:endParaRPr lang="pl-PL" sz="1800" b="1" i="1" dirty="0" smtClean="0"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557352" y="1805270"/>
            <a:ext cx="8283208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Pedagogika przedszkolna i wczesnoszkolna, jednolite studia magisterskie – profil </a:t>
            </a:r>
            <a:r>
              <a:rPr lang="pl-PL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</a:t>
            </a: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(WNS) 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endParaRPr lang="pl-PL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angielska, studia I stopnia – profil praktyczny (WZ)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endParaRPr lang="pl-PL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Administracja, studia I stopnia – profil praktyczny (WZ)</a:t>
            </a: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endParaRPr lang="pl-PL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Clr>
                <a:srgbClr val="005392"/>
              </a:buClr>
              <a:buSzPct val="85000"/>
              <a:buFont typeface="+mj-lt"/>
              <a:buAutoNum type="arabicPeriod" startAt="7"/>
            </a:pP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Pedagogika, studia I stopnia – profil praktyczny (WZ)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323461" y="260647"/>
            <a:ext cx="8517632" cy="1080121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73050" indent="-2730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Opiniowanie wniosków o utworzenie nowych kierunków studiów</a:t>
            </a:r>
            <a:b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23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sz="2300" b="1" i="1" u="sng" cap="none" dirty="0" smtClean="0">
                <a:solidFill>
                  <a:srgbClr val="0053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(uruchomionych na podstawie wniosków przesłanych do MNiSW)</a:t>
            </a:r>
            <a:endParaRPr lang="pl-PL" sz="2300" b="1" i="1" u="sng" cap="none" dirty="0">
              <a:solidFill>
                <a:srgbClr val="0053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711886" cy="4386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itchFamily="18" charset="0"/>
              </a:rPr>
              <a:t>  Członkowie UKJK w roku akademickim 2018/2019 zaopiniowali zmiany w 100 programach studiów dostosowywanych do Ustawy 2.0.</a:t>
            </a:r>
          </a:p>
          <a:p>
            <a:pPr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programów studiów było procedowane dwukrotnie z powodu min. ukazania się nowych standardów kształcenia oraz zaleceniami PKA związanymi ze zwiększeniem wymiaru praktyk. 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endParaRPr lang="pl-PL" dirty="0" smtClean="0"/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endParaRPr lang="pl-PL" dirty="0" smtClean="0"/>
          </a:p>
          <a:p>
            <a:pPr marL="355600" indent="-177800">
              <a:spcBef>
                <a:spcPts val="0"/>
              </a:spcBef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6" name="Symbol zastępczy zawartości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2241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72000" bIns="7200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2000" b="1" dirty="0" smtClean="0">
              <a:solidFill>
                <a:srgbClr val="00B05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Opiniowanie programów studiów dostosowywanych do zapisów Ustawy 2.0.</a:t>
            </a:r>
            <a:br>
              <a:rPr lang="pl-PL" sz="2400" b="1" i="1" cap="none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800" i="1" dirty="0">
              <a:solidFill>
                <a:srgbClr val="000099"/>
              </a:solidFill>
            </a:endParaRPr>
          </a:p>
        </p:txBody>
      </p:sp>
      <p:pic>
        <p:nvPicPr>
          <p:cNvPr id="10" name="Obraz 9" descr="image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536640"/>
            <a:ext cx="2547522" cy="1766466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xmlns="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88640"/>
            <a:ext cx="8606760" cy="72008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lIns="72000" bIns="72000"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b="1" i="1" dirty="0" smtClean="0">
                <a:solidFill>
                  <a:srgbClr val="005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Modyfikacje programów studiów wynikające z realizowanych projektów unijnych</a:t>
            </a:r>
            <a:endParaRPr lang="pl-PL" sz="2400" i="1" dirty="0" smtClean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 smtClean="0"/>
              <a:t>  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UKJK opiniowała zmiany w programach studiów, które polegały w szczególności na:  </a:t>
            </a:r>
          </a:p>
          <a:p>
            <a:pPr>
              <a:buClr>
                <a:srgbClr val="005392"/>
              </a:buClr>
              <a:buFontTx/>
              <a:buChar char="-"/>
            </a:pP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modyfikacjach  programów studiów (przedmiotów, ścieżek kształcenia),</a:t>
            </a:r>
          </a:p>
          <a:p>
            <a:pPr>
              <a:buClr>
                <a:srgbClr val="005392"/>
              </a:buClr>
              <a:buFontTx/>
              <a:buChar char="-"/>
            </a:pP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wprowadzeniu metod i technik kształcenia na odległość </a:t>
            </a:r>
            <a:b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(e-learning),</a:t>
            </a:r>
          </a:p>
          <a:p>
            <a:pPr>
              <a:buFontTx/>
              <a:buChar char="-"/>
            </a:pPr>
            <a:endParaRPr lang="pl-PL" sz="1800" dirty="0" smtClean="0"/>
          </a:p>
          <a:p>
            <a:pPr>
              <a:buFontTx/>
              <a:buChar char="-"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 marL="457200" indent="-274320" algn="just" eaLnBrk="1" fontAlgn="auto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pl-PL" sz="1800" dirty="0"/>
          </a:p>
          <a:p>
            <a:pPr marL="1077913" indent="0">
              <a:buNone/>
            </a:pPr>
            <a:endParaRPr lang="pl-PL" sz="1800" i="1" dirty="0">
              <a:solidFill>
                <a:srgbClr val="000099"/>
              </a:solidFill>
            </a:endParaRP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xmlns="" id="{0D9C3C4F-9877-4C87-A4E7-CF8C479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sp>
        <p:nvSpPr>
          <p:cNvPr id="10" name="Wstęga zakrzywiona w dół 9"/>
          <p:cNvSpPr/>
          <p:nvPr/>
        </p:nvSpPr>
        <p:spPr>
          <a:xfrm>
            <a:off x="5275898" y="5123636"/>
            <a:ext cx="3447478" cy="994917"/>
          </a:xfrm>
          <a:prstGeom prst="ellipseRibbon">
            <a:avLst/>
          </a:prstGeom>
          <a:solidFill>
            <a:srgbClr val="FFC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Akcelerator Rozwoju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685800" y="4941168"/>
            <a:ext cx="2304256" cy="979131"/>
          </a:xfrm>
          <a:prstGeom prst="wedgeRoundRectCallout">
            <a:avLst/>
          </a:prstGeom>
          <a:solidFill>
            <a:srgbClr val="0070C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Perspektywy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wój poziomy 7"/>
          <p:cNvSpPr/>
          <p:nvPr/>
        </p:nvSpPr>
        <p:spPr>
          <a:xfrm>
            <a:off x="3419872" y="3671583"/>
            <a:ext cx="1998554" cy="1440160"/>
          </a:xfrm>
          <a:prstGeom prst="horizontalScroll">
            <a:avLst/>
          </a:prstGeom>
          <a:solidFill>
            <a:srgbClr val="92D05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Okno Świat </a:t>
            </a:r>
            <a:r>
              <a:rPr lang="pl-P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xmlns="" val="42920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9386</TotalTime>
  <Words>2209</Words>
  <Application>Microsoft Office PowerPoint</Application>
  <PresentationFormat>Pokaz na ekranie (4:3)</PresentationFormat>
  <Paragraphs>438</Paragraphs>
  <Slides>34</Slides>
  <Notes>26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6" baseType="lpstr">
      <vt:lpstr>Drewniana czcionka</vt:lpstr>
      <vt:lpstr>Acrobat Document</vt:lpstr>
      <vt:lpstr>Slajd 1</vt:lpstr>
      <vt:lpstr>Slajd 2</vt:lpstr>
      <vt:lpstr>Slajd 3</vt:lpstr>
      <vt:lpstr>Slajd 4</vt:lpstr>
      <vt:lpstr> 3. Opiniowanie wniosków o utworzenie nowych kierunków studiów  (uruchomionych na podstawie uchwał Senatu UJK) </vt:lpstr>
      <vt:lpstr>3. Opiniowanie wniosków o utworzenie nowych kierunków studiów  (uruchomionych na podstawie wniosków przesłanych do MNiSW)</vt:lpstr>
      <vt:lpstr>3. Opiniowanie wniosków o utworzenie nowych kierunków studiów  (uruchomionych na podstawie wniosków przesłanych do MNiSW)</vt:lpstr>
      <vt:lpstr>   4. Opiniowanie programów studiów dostosowywanych do zapisów Ustawy 2.0.   </vt:lpstr>
      <vt:lpstr>Slajd 9</vt:lpstr>
      <vt:lpstr>Slajd 10</vt:lpstr>
      <vt:lpstr>Slajd 11</vt:lpstr>
      <vt:lpstr>V edycja konkursu  Dni Jakości Kształcenia w UJK Nagrodzone prace</vt:lpstr>
      <vt:lpstr>V edycja konkursu  Dni Jakości Kształcenia w UJK Nagrodzone prace</vt:lpstr>
      <vt:lpstr>V edycja konkursu  Dni Jakości Kształcenia w UJK Nagrodzone prace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Mocne i słabe strony WSZJK</vt:lpstr>
      <vt:lpstr>Rekomendacje DOKĄD ZMIERZAMY?</vt:lpstr>
      <vt:lpstr>Rekomendacje (c.d.)</vt:lpstr>
      <vt:lpstr>Rekomendacje (c.d.)</vt:lpstr>
      <vt:lpstr>Rekomendacje (c.d.)</vt:lpstr>
      <vt:lpstr>Slajd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jakosc</dc:title>
  <dc:creator>HP INS 1750</dc:creator>
  <cp:lastModifiedBy>User</cp:lastModifiedBy>
  <cp:revision>807</cp:revision>
  <cp:lastPrinted>2018-10-12T11:32:33Z</cp:lastPrinted>
  <dcterms:created xsi:type="dcterms:W3CDTF">2014-09-21T09:02:43Z</dcterms:created>
  <dcterms:modified xsi:type="dcterms:W3CDTF">2019-11-04T10:16:54Z</dcterms:modified>
</cp:coreProperties>
</file>